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275" r:id="rId5"/>
    <p:sldId id="318" r:id="rId6"/>
    <p:sldId id="282" r:id="rId7"/>
    <p:sldId id="283" r:id="rId8"/>
    <p:sldId id="300" r:id="rId9"/>
    <p:sldId id="280" r:id="rId10"/>
    <p:sldId id="317" r:id="rId11"/>
    <p:sldId id="285" r:id="rId12"/>
    <p:sldId id="315" r:id="rId13"/>
    <p:sldId id="288" r:id="rId14"/>
    <p:sldId id="290" r:id="rId15"/>
    <p:sldId id="291" r:id="rId16"/>
    <p:sldId id="297" r:id="rId17"/>
    <p:sldId id="294" r:id="rId18"/>
    <p:sldId id="292" r:id="rId19"/>
    <p:sldId id="298" r:id="rId20"/>
    <p:sldId id="299" r:id="rId21"/>
    <p:sldId id="305" r:id="rId22"/>
    <p:sldId id="311" r:id="rId23"/>
    <p:sldId id="301" r:id="rId24"/>
    <p:sldId id="287" r:id="rId25"/>
    <p:sldId id="302" r:id="rId26"/>
    <p:sldId id="304" r:id="rId27"/>
    <p:sldId id="313" r:id="rId28"/>
    <p:sldId id="316" r:id="rId29"/>
    <p:sldId id="314" r:id="rId30"/>
    <p:sldId id="306" r:id="rId31"/>
    <p:sldId id="307" r:id="rId32"/>
    <p:sldId id="309" r:id="rId33"/>
    <p:sldId id="310" r:id="rId34"/>
    <p:sldId id="319" r:id="rId35"/>
  </p:sldIdLst>
  <p:sldSz cx="9144000" cy="6858000" type="screen4x3"/>
  <p:notesSz cx="69977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76310" autoAdjust="0"/>
  </p:normalViewPr>
  <p:slideViewPr>
    <p:cSldViewPr>
      <p:cViewPr>
        <p:scale>
          <a:sx n="60" d="100"/>
          <a:sy n="60" d="100"/>
        </p:scale>
        <p:origin x="-2454" y="-624"/>
      </p:cViewPr>
      <p:guideLst>
        <p:guide orient="horz" pos="2160"/>
        <p:guide pos="2880"/>
      </p:guideLst>
    </p:cSldViewPr>
  </p:slideViewPr>
  <p:outlineViewPr>
    <p:cViewPr>
      <p:scale>
        <a:sx n="33" d="100"/>
        <a:sy n="33" d="100"/>
      </p:scale>
      <p:origin x="0" y="1326"/>
    </p:cViewPr>
  </p:outlineViewPr>
  <p:notesTextViewPr>
    <p:cViewPr>
      <p:scale>
        <a:sx n="100" d="100"/>
        <a:sy n="100" d="100"/>
      </p:scale>
      <p:origin x="0" y="0"/>
    </p:cViewPr>
  </p:notesTextViewPr>
  <p:notesViewPr>
    <p:cSldViewPr>
      <p:cViewPr varScale="1">
        <p:scale>
          <a:sx n="56" d="100"/>
          <a:sy n="56" d="100"/>
        </p:scale>
        <p:origin x="-1782" y="-90"/>
      </p:cViewPr>
      <p:guideLst>
        <p:guide orient="horz" pos="2924"/>
        <p:guide pos="220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_rels/data6.xml.rels><?xml version="1.0" encoding="UTF-8" standalone="yes"?>
<Relationships xmlns="http://schemas.openxmlformats.org/package/2006/relationships"><Relationship Id="rId1" Type="http://schemas.openxmlformats.org/officeDocument/2006/relationships/hyperlink" Target="http://www.cms.gov/CCIIO/Resources/Regulations-and-Guidance/Downloads/mv-calculator-final-4-11-2013.xlsm"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B17BDE-DE19-4ED3-8638-2EC8FCB7738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6F1AEC35-01E0-4DF3-B081-2DAA2F553D57}">
      <dgm:prSet phldrT="[Text]" custT="1"/>
      <dgm:spPr>
        <a:solidFill>
          <a:schemeClr val="accent1">
            <a:lumMod val="40000"/>
            <a:lumOff val="60000"/>
          </a:schemeClr>
        </a:solidFill>
        <a:ln w="15875">
          <a:solidFill>
            <a:schemeClr val="tx1"/>
          </a:solidFill>
        </a:ln>
      </dgm:spPr>
      <dgm:t>
        <a:bodyPr/>
        <a:lstStyle/>
        <a:p>
          <a:r>
            <a:rPr lang="en-US" sz="1500" b="1" dirty="0" smtClean="0">
              <a:latin typeface="Arial" pitchFamily="34" charset="0"/>
              <a:cs typeface="Arial" pitchFamily="34" charset="0"/>
            </a:rPr>
            <a:t>Number of Full-Time Equivalent (FTE) Employees</a:t>
          </a:r>
          <a:endParaRPr lang="en-US" sz="1500" b="1" dirty="0">
            <a:latin typeface="Arial" pitchFamily="34" charset="0"/>
            <a:cs typeface="Arial" pitchFamily="34" charset="0"/>
          </a:endParaRPr>
        </a:p>
      </dgm:t>
    </dgm:pt>
    <dgm:pt modelId="{568A067A-F0FB-4074-BB53-1954F758EA26}" type="parTrans" cxnId="{B94A3A35-3673-4A1D-81B5-F94932AEE9DB}">
      <dgm:prSet/>
      <dgm:spPr/>
      <dgm:t>
        <a:bodyPr/>
        <a:lstStyle/>
        <a:p>
          <a:endParaRPr lang="en-US"/>
        </a:p>
      </dgm:t>
    </dgm:pt>
    <dgm:pt modelId="{FA6595C3-B38D-4D03-B359-A1E93DE24046}" type="sibTrans" cxnId="{B94A3A35-3673-4A1D-81B5-F94932AEE9DB}">
      <dgm:prSet/>
      <dgm:spPr/>
      <dgm:t>
        <a:bodyPr/>
        <a:lstStyle/>
        <a:p>
          <a:endParaRPr lang="en-US"/>
        </a:p>
      </dgm:t>
    </dgm:pt>
    <dgm:pt modelId="{1CB183F4-0A8D-491C-AE36-E658A1AC0059}">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24 or fewer</a:t>
          </a:r>
          <a:endParaRPr lang="en-US" dirty="0">
            <a:latin typeface="Arial" pitchFamily="34" charset="0"/>
            <a:cs typeface="Arial" pitchFamily="34" charset="0"/>
          </a:endParaRPr>
        </a:p>
      </dgm:t>
    </dgm:pt>
    <dgm:pt modelId="{50E30908-1BD5-4A07-B827-49FF87FABA7C}" type="parTrans" cxnId="{0D3B99BA-83FE-4515-BEEB-0F0A9C15840F}">
      <dgm:prSet/>
      <dgm:spPr/>
      <dgm:t>
        <a:bodyPr/>
        <a:lstStyle/>
        <a:p>
          <a:endParaRPr lang="en-US" dirty="0"/>
        </a:p>
      </dgm:t>
    </dgm:pt>
    <dgm:pt modelId="{92AB6AAB-5A7C-42F5-ABEF-998CA40C838C}" type="sibTrans" cxnId="{0D3B99BA-83FE-4515-BEEB-0F0A9C15840F}">
      <dgm:prSet/>
      <dgm:spPr/>
      <dgm:t>
        <a:bodyPr/>
        <a:lstStyle/>
        <a:p>
          <a:endParaRPr lang="en-US"/>
        </a:p>
      </dgm:t>
    </dgm:pt>
    <dgm:pt modelId="{AA4D90DA-C4B5-4928-AF35-E735F4BE68F6}">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Up to 50</a:t>
          </a:r>
          <a:endParaRPr lang="en-US" dirty="0">
            <a:latin typeface="Arial" pitchFamily="34" charset="0"/>
            <a:cs typeface="Arial" pitchFamily="34" charset="0"/>
          </a:endParaRPr>
        </a:p>
      </dgm:t>
    </dgm:pt>
    <dgm:pt modelId="{EC795825-5796-436A-87F5-B4207468C998}" type="parTrans" cxnId="{326832F8-A4A9-49AB-96A5-1C74A4EA228E}">
      <dgm:prSet/>
      <dgm:spPr/>
      <dgm:t>
        <a:bodyPr/>
        <a:lstStyle/>
        <a:p>
          <a:endParaRPr lang="en-US" dirty="0"/>
        </a:p>
      </dgm:t>
    </dgm:pt>
    <dgm:pt modelId="{41B12EF5-4C73-482B-9186-816FA435D6BE}" type="sibTrans" cxnId="{326832F8-A4A9-49AB-96A5-1C74A4EA228E}">
      <dgm:prSet/>
      <dgm:spPr/>
      <dgm:t>
        <a:bodyPr/>
        <a:lstStyle/>
        <a:p>
          <a:endParaRPr lang="en-US"/>
        </a:p>
      </dgm:t>
    </dgm:pt>
    <dgm:pt modelId="{3C0DE140-D44A-4DBD-ABBB-EB4BDDD79D11}">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50 and above</a:t>
          </a:r>
          <a:endParaRPr lang="en-US" dirty="0">
            <a:latin typeface="Arial" pitchFamily="34" charset="0"/>
            <a:cs typeface="Arial" pitchFamily="34" charset="0"/>
          </a:endParaRPr>
        </a:p>
      </dgm:t>
    </dgm:pt>
    <dgm:pt modelId="{96820C81-4EE8-4570-B639-C2703B4E80E9}" type="parTrans" cxnId="{C2338F19-3048-48A8-9E23-6A26A70097A6}">
      <dgm:prSet/>
      <dgm:spPr/>
      <dgm:t>
        <a:bodyPr/>
        <a:lstStyle/>
        <a:p>
          <a:endParaRPr lang="en-US" dirty="0"/>
        </a:p>
      </dgm:t>
    </dgm:pt>
    <dgm:pt modelId="{C96A298C-3E8D-4CC0-A6F7-DE826391262B}" type="sibTrans" cxnId="{C2338F19-3048-48A8-9E23-6A26A70097A6}">
      <dgm:prSet/>
      <dgm:spPr/>
      <dgm:t>
        <a:bodyPr/>
        <a:lstStyle/>
        <a:p>
          <a:endParaRPr lang="en-US"/>
        </a:p>
      </dgm:t>
    </dgm:pt>
    <dgm:pt modelId="{C787389C-613A-4FA2-85CB-4E8F000B08B9}" type="pres">
      <dgm:prSet presAssocID="{D0B17BDE-DE19-4ED3-8638-2EC8FCB77389}" presName="cycle" presStyleCnt="0">
        <dgm:presLayoutVars>
          <dgm:chMax val="1"/>
          <dgm:dir/>
          <dgm:animLvl val="ctr"/>
          <dgm:resizeHandles val="exact"/>
        </dgm:presLayoutVars>
      </dgm:prSet>
      <dgm:spPr/>
      <dgm:t>
        <a:bodyPr/>
        <a:lstStyle/>
        <a:p>
          <a:endParaRPr lang="en-US"/>
        </a:p>
      </dgm:t>
    </dgm:pt>
    <dgm:pt modelId="{38DFDAA7-74EB-4B4D-A307-9ADFA70859AC}" type="pres">
      <dgm:prSet presAssocID="{6F1AEC35-01E0-4DF3-B081-2DAA2F553D57}" presName="centerShape" presStyleLbl="node0" presStyleIdx="0" presStyleCnt="1" custScaleX="134515" custScaleY="123520"/>
      <dgm:spPr/>
      <dgm:t>
        <a:bodyPr/>
        <a:lstStyle/>
        <a:p>
          <a:endParaRPr lang="en-US"/>
        </a:p>
      </dgm:t>
    </dgm:pt>
    <dgm:pt modelId="{F61F4352-1E8E-45DD-9943-D16C3BB375DF}" type="pres">
      <dgm:prSet presAssocID="{50E30908-1BD5-4A07-B827-49FF87FABA7C}" presName="Name9" presStyleLbl="parChTrans1D2" presStyleIdx="0" presStyleCnt="3"/>
      <dgm:spPr/>
      <dgm:t>
        <a:bodyPr/>
        <a:lstStyle/>
        <a:p>
          <a:endParaRPr lang="en-US"/>
        </a:p>
      </dgm:t>
    </dgm:pt>
    <dgm:pt modelId="{E5697B6F-67A6-4DB8-9D4F-340B0F4BC256}" type="pres">
      <dgm:prSet presAssocID="{50E30908-1BD5-4A07-B827-49FF87FABA7C}" presName="connTx" presStyleLbl="parChTrans1D2" presStyleIdx="0" presStyleCnt="3"/>
      <dgm:spPr/>
      <dgm:t>
        <a:bodyPr/>
        <a:lstStyle/>
        <a:p>
          <a:endParaRPr lang="en-US"/>
        </a:p>
      </dgm:t>
    </dgm:pt>
    <dgm:pt modelId="{424D3FE4-DBD7-43D7-95AE-872CB505499D}" type="pres">
      <dgm:prSet presAssocID="{1CB183F4-0A8D-491C-AE36-E658A1AC0059}" presName="node" presStyleLbl="node1" presStyleIdx="0" presStyleCnt="3">
        <dgm:presLayoutVars>
          <dgm:bulletEnabled val="1"/>
        </dgm:presLayoutVars>
      </dgm:prSet>
      <dgm:spPr/>
      <dgm:t>
        <a:bodyPr/>
        <a:lstStyle/>
        <a:p>
          <a:endParaRPr lang="en-US"/>
        </a:p>
      </dgm:t>
    </dgm:pt>
    <dgm:pt modelId="{8F7A29E1-82C4-43A0-AA36-BB2985C545C3}" type="pres">
      <dgm:prSet presAssocID="{EC795825-5796-436A-87F5-B4207468C998}" presName="Name9" presStyleLbl="parChTrans1D2" presStyleIdx="1" presStyleCnt="3"/>
      <dgm:spPr/>
      <dgm:t>
        <a:bodyPr/>
        <a:lstStyle/>
        <a:p>
          <a:endParaRPr lang="en-US"/>
        </a:p>
      </dgm:t>
    </dgm:pt>
    <dgm:pt modelId="{6BFAB135-0094-4F82-AE7B-3871BE68F459}" type="pres">
      <dgm:prSet presAssocID="{EC795825-5796-436A-87F5-B4207468C998}" presName="connTx" presStyleLbl="parChTrans1D2" presStyleIdx="1" presStyleCnt="3"/>
      <dgm:spPr/>
      <dgm:t>
        <a:bodyPr/>
        <a:lstStyle/>
        <a:p>
          <a:endParaRPr lang="en-US"/>
        </a:p>
      </dgm:t>
    </dgm:pt>
    <dgm:pt modelId="{43690DBB-E40D-4341-8B0E-21506322EA5C}" type="pres">
      <dgm:prSet presAssocID="{AA4D90DA-C4B5-4928-AF35-E735F4BE68F6}" presName="node" presStyleLbl="node1" presStyleIdx="1" presStyleCnt="3">
        <dgm:presLayoutVars>
          <dgm:bulletEnabled val="1"/>
        </dgm:presLayoutVars>
      </dgm:prSet>
      <dgm:spPr/>
      <dgm:t>
        <a:bodyPr/>
        <a:lstStyle/>
        <a:p>
          <a:endParaRPr lang="en-US"/>
        </a:p>
      </dgm:t>
    </dgm:pt>
    <dgm:pt modelId="{4CEE3C84-F30A-4DE0-9BD9-ED1A80046830}" type="pres">
      <dgm:prSet presAssocID="{96820C81-4EE8-4570-B639-C2703B4E80E9}" presName="Name9" presStyleLbl="parChTrans1D2" presStyleIdx="2" presStyleCnt="3"/>
      <dgm:spPr/>
      <dgm:t>
        <a:bodyPr/>
        <a:lstStyle/>
        <a:p>
          <a:endParaRPr lang="en-US"/>
        </a:p>
      </dgm:t>
    </dgm:pt>
    <dgm:pt modelId="{3E1CFF7C-9E28-4CC3-891C-2367B418812F}" type="pres">
      <dgm:prSet presAssocID="{96820C81-4EE8-4570-B639-C2703B4E80E9}" presName="connTx" presStyleLbl="parChTrans1D2" presStyleIdx="2" presStyleCnt="3"/>
      <dgm:spPr/>
      <dgm:t>
        <a:bodyPr/>
        <a:lstStyle/>
        <a:p>
          <a:endParaRPr lang="en-US"/>
        </a:p>
      </dgm:t>
    </dgm:pt>
    <dgm:pt modelId="{F030B773-8E98-4A94-8D60-F8CE98B4CD7A}" type="pres">
      <dgm:prSet presAssocID="{3C0DE140-D44A-4DBD-ABBB-EB4BDDD79D11}" presName="node" presStyleLbl="node1" presStyleIdx="2" presStyleCnt="3">
        <dgm:presLayoutVars>
          <dgm:bulletEnabled val="1"/>
        </dgm:presLayoutVars>
      </dgm:prSet>
      <dgm:spPr/>
      <dgm:t>
        <a:bodyPr/>
        <a:lstStyle/>
        <a:p>
          <a:endParaRPr lang="en-US"/>
        </a:p>
      </dgm:t>
    </dgm:pt>
  </dgm:ptLst>
  <dgm:cxnLst>
    <dgm:cxn modelId="{B94A3A35-3673-4A1D-81B5-F94932AEE9DB}" srcId="{D0B17BDE-DE19-4ED3-8638-2EC8FCB77389}" destId="{6F1AEC35-01E0-4DF3-B081-2DAA2F553D57}" srcOrd="0" destOrd="0" parTransId="{568A067A-F0FB-4074-BB53-1954F758EA26}" sibTransId="{FA6595C3-B38D-4D03-B359-A1E93DE24046}"/>
    <dgm:cxn modelId="{7DC1EA3C-2BA3-014E-9D7C-F64AA693FC76}" type="presOf" srcId="{50E30908-1BD5-4A07-B827-49FF87FABA7C}" destId="{F61F4352-1E8E-45DD-9943-D16C3BB375DF}" srcOrd="0" destOrd="0" presId="urn:microsoft.com/office/officeart/2005/8/layout/radial1"/>
    <dgm:cxn modelId="{0D3B99BA-83FE-4515-BEEB-0F0A9C15840F}" srcId="{6F1AEC35-01E0-4DF3-B081-2DAA2F553D57}" destId="{1CB183F4-0A8D-491C-AE36-E658A1AC0059}" srcOrd="0" destOrd="0" parTransId="{50E30908-1BD5-4A07-B827-49FF87FABA7C}" sibTransId="{92AB6AAB-5A7C-42F5-ABEF-998CA40C838C}"/>
    <dgm:cxn modelId="{4B889C26-05ED-E841-A46A-A905E37B8A02}" type="presOf" srcId="{1CB183F4-0A8D-491C-AE36-E658A1AC0059}" destId="{424D3FE4-DBD7-43D7-95AE-872CB505499D}" srcOrd="0" destOrd="0" presId="urn:microsoft.com/office/officeart/2005/8/layout/radial1"/>
    <dgm:cxn modelId="{A18B9DA1-E2FA-CF42-AE07-0A58FC5140B9}" type="presOf" srcId="{96820C81-4EE8-4570-B639-C2703B4E80E9}" destId="{3E1CFF7C-9E28-4CC3-891C-2367B418812F}" srcOrd="1" destOrd="0" presId="urn:microsoft.com/office/officeart/2005/8/layout/radial1"/>
    <dgm:cxn modelId="{C2338F19-3048-48A8-9E23-6A26A70097A6}" srcId="{6F1AEC35-01E0-4DF3-B081-2DAA2F553D57}" destId="{3C0DE140-D44A-4DBD-ABBB-EB4BDDD79D11}" srcOrd="2" destOrd="0" parTransId="{96820C81-4EE8-4570-B639-C2703B4E80E9}" sibTransId="{C96A298C-3E8D-4CC0-A6F7-DE826391262B}"/>
    <dgm:cxn modelId="{53CA5ABF-3C3A-354D-AA04-360D8BC74D39}" type="presOf" srcId="{96820C81-4EE8-4570-B639-C2703B4E80E9}" destId="{4CEE3C84-F30A-4DE0-9BD9-ED1A80046830}" srcOrd="0" destOrd="0" presId="urn:microsoft.com/office/officeart/2005/8/layout/radial1"/>
    <dgm:cxn modelId="{2B2F9B3E-9A0F-D34A-B538-F4307EDA4562}" type="presOf" srcId="{50E30908-1BD5-4A07-B827-49FF87FABA7C}" destId="{E5697B6F-67A6-4DB8-9D4F-340B0F4BC256}" srcOrd="1" destOrd="0" presId="urn:microsoft.com/office/officeart/2005/8/layout/radial1"/>
    <dgm:cxn modelId="{C3F344C3-5F7F-E446-A234-B2EE07BA4AAC}" type="presOf" srcId="{D0B17BDE-DE19-4ED3-8638-2EC8FCB77389}" destId="{C787389C-613A-4FA2-85CB-4E8F000B08B9}" srcOrd="0" destOrd="0" presId="urn:microsoft.com/office/officeart/2005/8/layout/radial1"/>
    <dgm:cxn modelId="{303ACF54-F21F-DB44-BAC7-FCFC014FC603}" type="presOf" srcId="{AA4D90DA-C4B5-4928-AF35-E735F4BE68F6}" destId="{43690DBB-E40D-4341-8B0E-21506322EA5C}" srcOrd="0" destOrd="0" presId="urn:microsoft.com/office/officeart/2005/8/layout/radial1"/>
    <dgm:cxn modelId="{326832F8-A4A9-49AB-96A5-1C74A4EA228E}" srcId="{6F1AEC35-01E0-4DF3-B081-2DAA2F553D57}" destId="{AA4D90DA-C4B5-4928-AF35-E735F4BE68F6}" srcOrd="1" destOrd="0" parTransId="{EC795825-5796-436A-87F5-B4207468C998}" sibTransId="{41B12EF5-4C73-482B-9186-816FA435D6BE}"/>
    <dgm:cxn modelId="{02A11284-D988-E449-AC58-BCF78BE2123E}" type="presOf" srcId="{EC795825-5796-436A-87F5-B4207468C998}" destId="{6BFAB135-0094-4F82-AE7B-3871BE68F459}" srcOrd="1" destOrd="0" presId="urn:microsoft.com/office/officeart/2005/8/layout/radial1"/>
    <dgm:cxn modelId="{A2927B8B-C589-AB41-A0A8-8B8C96ACE8BB}" type="presOf" srcId="{EC795825-5796-436A-87F5-B4207468C998}" destId="{8F7A29E1-82C4-43A0-AA36-BB2985C545C3}" srcOrd="0" destOrd="0" presId="urn:microsoft.com/office/officeart/2005/8/layout/radial1"/>
    <dgm:cxn modelId="{646C6E46-CC3F-9746-A549-A9465EB37B2E}" type="presOf" srcId="{6F1AEC35-01E0-4DF3-B081-2DAA2F553D57}" destId="{38DFDAA7-74EB-4B4D-A307-9ADFA70859AC}" srcOrd="0" destOrd="0" presId="urn:microsoft.com/office/officeart/2005/8/layout/radial1"/>
    <dgm:cxn modelId="{F36F4A37-7BDC-E743-A920-BA4F90AB0287}" type="presOf" srcId="{3C0DE140-D44A-4DBD-ABBB-EB4BDDD79D11}" destId="{F030B773-8E98-4A94-8D60-F8CE98B4CD7A}" srcOrd="0" destOrd="0" presId="urn:microsoft.com/office/officeart/2005/8/layout/radial1"/>
    <dgm:cxn modelId="{C18CF424-724D-C043-AB11-0C118E2AB15B}" type="presParOf" srcId="{C787389C-613A-4FA2-85CB-4E8F000B08B9}" destId="{38DFDAA7-74EB-4B4D-A307-9ADFA70859AC}" srcOrd="0" destOrd="0" presId="urn:microsoft.com/office/officeart/2005/8/layout/radial1"/>
    <dgm:cxn modelId="{692156AB-355C-2F43-A9DE-A5830D493ECD}" type="presParOf" srcId="{C787389C-613A-4FA2-85CB-4E8F000B08B9}" destId="{F61F4352-1E8E-45DD-9943-D16C3BB375DF}" srcOrd="1" destOrd="0" presId="urn:microsoft.com/office/officeart/2005/8/layout/radial1"/>
    <dgm:cxn modelId="{7F9CD518-038C-C44B-84FA-0E1D79431FD4}" type="presParOf" srcId="{F61F4352-1E8E-45DD-9943-D16C3BB375DF}" destId="{E5697B6F-67A6-4DB8-9D4F-340B0F4BC256}" srcOrd="0" destOrd="0" presId="urn:microsoft.com/office/officeart/2005/8/layout/radial1"/>
    <dgm:cxn modelId="{F69FCC52-2138-284B-95E4-7F80D95658FB}" type="presParOf" srcId="{C787389C-613A-4FA2-85CB-4E8F000B08B9}" destId="{424D3FE4-DBD7-43D7-95AE-872CB505499D}" srcOrd="2" destOrd="0" presId="urn:microsoft.com/office/officeart/2005/8/layout/radial1"/>
    <dgm:cxn modelId="{A3D51591-BB34-8F4B-B336-42B135CFD1F6}" type="presParOf" srcId="{C787389C-613A-4FA2-85CB-4E8F000B08B9}" destId="{8F7A29E1-82C4-43A0-AA36-BB2985C545C3}" srcOrd="3" destOrd="0" presId="urn:microsoft.com/office/officeart/2005/8/layout/radial1"/>
    <dgm:cxn modelId="{637981C7-2DA4-294C-B5B7-7A9477D8A86C}" type="presParOf" srcId="{8F7A29E1-82C4-43A0-AA36-BB2985C545C3}" destId="{6BFAB135-0094-4F82-AE7B-3871BE68F459}" srcOrd="0" destOrd="0" presId="urn:microsoft.com/office/officeart/2005/8/layout/radial1"/>
    <dgm:cxn modelId="{952C1577-A778-1E48-9FFB-3EADEF36EAEA}" type="presParOf" srcId="{C787389C-613A-4FA2-85CB-4E8F000B08B9}" destId="{43690DBB-E40D-4341-8B0E-21506322EA5C}" srcOrd="4" destOrd="0" presId="urn:microsoft.com/office/officeart/2005/8/layout/radial1"/>
    <dgm:cxn modelId="{E83EE6E8-121F-3949-8242-38A2AC3BEE6E}" type="presParOf" srcId="{C787389C-613A-4FA2-85CB-4E8F000B08B9}" destId="{4CEE3C84-F30A-4DE0-9BD9-ED1A80046830}" srcOrd="5" destOrd="0" presId="urn:microsoft.com/office/officeart/2005/8/layout/radial1"/>
    <dgm:cxn modelId="{90DCAC84-624D-1449-A40B-778791DA3125}" type="presParOf" srcId="{4CEE3C84-F30A-4DE0-9BD9-ED1A80046830}" destId="{3E1CFF7C-9E28-4CC3-891C-2367B418812F}" srcOrd="0" destOrd="0" presId="urn:microsoft.com/office/officeart/2005/8/layout/radial1"/>
    <dgm:cxn modelId="{D662CC53-6B2D-2D47-A04C-E4B0DD92F5CD}" type="presParOf" srcId="{C787389C-613A-4FA2-85CB-4E8F000B08B9}" destId="{F030B773-8E98-4A94-8D60-F8CE98B4CD7A}" srcOrd="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B17BDE-DE19-4ED3-8638-2EC8FCB7738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6F1AEC35-01E0-4DF3-B081-2DAA2F553D57}">
      <dgm:prSet phldrT="[Text]" custT="1"/>
      <dgm:spPr>
        <a:solidFill>
          <a:schemeClr val="accent1">
            <a:lumMod val="40000"/>
            <a:lumOff val="60000"/>
          </a:schemeClr>
        </a:solidFill>
        <a:ln w="15875">
          <a:solidFill>
            <a:schemeClr val="tx1"/>
          </a:solidFill>
        </a:ln>
      </dgm:spPr>
      <dgm:t>
        <a:bodyPr/>
        <a:lstStyle/>
        <a:p>
          <a:r>
            <a:rPr lang="en-US" sz="1500" b="1" dirty="0" smtClean="0">
              <a:latin typeface="Arial" pitchFamily="34" charset="0"/>
              <a:cs typeface="Arial" pitchFamily="34" charset="0"/>
            </a:rPr>
            <a:t>Number of FTE Employees</a:t>
          </a:r>
          <a:endParaRPr lang="en-US" sz="1500" b="1" dirty="0">
            <a:latin typeface="Arial" pitchFamily="34" charset="0"/>
            <a:cs typeface="Arial" pitchFamily="34" charset="0"/>
          </a:endParaRPr>
        </a:p>
      </dgm:t>
    </dgm:pt>
    <dgm:pt modelId="{568A067A-F0FB-4074-BB53-1954F758EA26}" type="parTrans" cxnId="{B94A3A35-3673-4A1D-81B5-F94932AEE9DB}">
      <dgm:prSet/>
      <dgm:spPr/>
      <dgm:t>
        <a:bodyPr/>
        <a:lstStyle/>
        <a:p>
          <a:endParaRPr lang="en-US"/>
        </a:p>
      </dgm:t>
    </dgm:pt>
    <dgm:pt modelId="{FA6595C3-B38D-4D03-B359-A1E93DE24046}" type="sibTrans" cxnId="{B94A3A35-3673-4A1D-81B5-F94932AEE9DB}">
      <dgm:prSet/>
      <dgm:spPr/>
      <dgm:t>
        <a:bodyPr/>
        <a:lstStyle/>
        <a:p>
          <a:endParaRPr lang="en-US"/>
        </a:p>
      </dgm:t>
    </dgm:pt>
    <dgm:pt modelId="{1CB183F4-0A8D-491C-AE36-E658A1AC0059}">
      <dgm:prSet phldrT="[Text]"/>
      <dgm:spPr>
        <a:solidFill>
          <a:srgbClr val="0070C0"/>
        </a:solidFill>
        <a:ln w="15875">
          <a:solidFill>
            <a:schemeClr val="tx1"/>
          </a:solidFill>
        </a:ln>
      </dgm:spPr>
      <dgm:t>
        <a:bodyPr/>
        <a:lstStyle/>
        <a:p>
          <a:r>
            <a:rPr lang="en-US" dirty="0" smtClean="0">
              <a:latin typeface="Arial" pitchFamily="34" charset="0"/>
              <a:cs typeface="Arial" pitchFamily="34" charset="0"/>
            </a:rPr>
            <a:t>24 or fewer</a:t>
          </a:r>
          <a:endParaRPr lang="en-US" dirty="0">
            <a:latin typeface="Arial" pitchFamily="34" charset="0"/>
            <a:cs typeface="Arial" pitchFamily="34" charset="0"/>
          </a:endParaRPr>
        </a:p>
      </dgm:t>
    </dgm:pt>
    <dgm:pt modelId="{50E30908-1BD5-4A07-B827-49FF87FABA7C}" type="parTrans" cxnId="{0D3B99BA-83FE-4515-BEEB-0F0A9C15840F}">
      <dgm:prSet/>
      <dgm:spPr/>
      <dgm:t>
        <a:bodyPr/>
        <a:lstStyle/>
        <a:p>
          <a:endParaRPr lang="en-US" dirty="0"/>
        </a:p>
      </dgm:t>
    </dgm:pt>
    <dgm:pt modelId="{92AB6AAB-5A7C-42F5-ABEF-998CA40C838C}" type="sibTrans" cxnId="{0D3B99BA-83FE-4515-BEEB-0F0A9C15840F}">
      <dgm:prSet/>
      <dgm:spPr/>
      <dgm:t>
        <a:bodyPr/>
        <a:lstStyle/>
        <a:p>
          <a:endParaRPr lang="en-US"/>
        </a:p>
      </dgm:t>
    </dgm:pt>
    <dgm:pt modelId="{AA4D90DA-C4B5-4928-AF35-E735F4BE68F6}">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Up to 50</a:t>
          </a:r>
          <a:endParaRPr lang="en-US" dirty="0">
            <a:latin typeface="Arial" pitchFamily="34" charset="0"/>
            <a:cs typeface="Arial" pitchFamily="34" charset="0"/>
          </a:endParaRPr>
        </a:p>
      </dgm:t>
    </dgm:pt>
    <dgm:pt modelId="{EC795825-5796-436A-87F5-B4207468C998}" type="parTrans" cxnId="{326832F8-A4A9-49AB-96A5-1C74A4EA228E}">
      <dgm:prSet/>
      <dgm:spPr/>
      <dgm:t>
        <a:bodyPr/>
        <a:lstStyle/>
        <a:p>
          <a:endParaRPr lang="en-US" dirty="0"/>
        </a:p>
      </dgm:t>
    </dgm:pt>
    <dgm:pt modelId="{41B12EF5-4C73-482B-9186-816FA435D6BE}" type="sibTrans" cxnId="{326832F8-A4A9-49AB-96A5-1C74A4EA228E}">
      <dgm:prSet/>
      <dgm:spPr/>
      <dgm:t>
        <a:bodyPr/>
        <a:lstStyle/>
        <a:p>
          <a:endParaRPr lang="en-US"/>
        </a:p>
      </dgm:t>
    </dgm:pt>
    <dgm:pt modelId="{3C0DE140-D44A-4DBD-ABBB-EB4BDDD79D11}">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50 and above</a:t>
          </a:r>
          <a:endParaRPr lang="en-US" dirty="0">
            <a:latin typeface="Arial" pitchFamily="34" charset="0"/>
            <a:cs typeface="Arial" pitchFamily="34" charset="0"/>
          </a:endParaRPr>
        </a:p>
      </dgm:t>
    </dgm:pt>
    <dgm:pt modelId="{96820C81-4EE8-4570-B639-C2703B4E80E9}" type="parTrans" cxnId="{C2338F19-3048-48A8-9E23-6A26A70097A6}">
      <dgm:prSet/>
      <dgm:spPr/>
      <dgm:t>
        <a:bodyPr/>
        <a:lstStyle/>
        <a:p>
          <a:endParaRPr lang="en-US" dirty="0"/>
        </a:p>
      </dgm:t>
    </dgm:pt>
    <dgm:pt modelId="{C96A298C-3E8D-4CC0-A6F7-DE826391262B}" type="sibTrans" cxnId="{C2338F19-3048-48A8-9E23-6A26A70097A6}">
      <dgm:prSet/>
      <dgm:spPr/>
      <dgm:t>
        <a:bodyPr/>
        <a:lstStyle/>
        <a:p>
          <a:endParaRPr lang="en-US"/>
        </a:p>
      </dgm:t>
    </dgm:pt>
    <dgm:pt modelId="{C787389C-613A-4FA2-85CB-4E8F000B08B9}" type="pres">
      <dgm:prSet presAssocID="{D0B17BDE-DE19-4ED3-8638-2EC8FCB77389}" presName="cycle" presStyleCnt="0">
        <dgm:presLayoutVars>
          <dgm:chMax val="1"/>
          <dgm:dir/>
          <dgm:animLvl val="ctr"/>
          <dgm:resizeHandles val="exact"/>
        </dgm:presLayoutVars>
      </dgm:prSet>
      <dgm:spPr/>
      <dgm:t>
        <a:bodyPr/>
        <a:lstStyle/>
        <a:p>
          <a:endParaRPr lang="en-US"/>
        </a:p>
      </dgm:t>
    </dgm:pt>
    <dgm:pt modelId="{38DFDAA7-74EB-4B4D-A307-9ADFA70859AC}" type="pres">
      <dgm:prSet presAssocID="{6F1AEC35-01E0-4DF3-B081-2DAA2F553D57}" presName="centerShape" presStyleLbl="node0" presStyleIdx="0" presStyleCnt="1" custScaleX="134515" custScaleY="123520"/>
      <dgm:spPr/>
      <dgm:t>
        <a:bodyPr/>
        <a:lstStyle/>
        <a:p>
          <a:endParaRPr lang="en-US"/>
        </a:p>
      </dgm:t>
    </dgm:pt>
    <dgm:pt modelId="{F61F4352-1E8E-45DD-9943-D16C3BB375DF}" type="pres">
      <dgm:prSet presAssocID="{50E30908-1BD5-4A07-B827-49FF87FABA7C}" presName="Name9" presStyleLbl="parChTrans1D2" presStyleIdx="0" presStyleCnt="3"/>
      <dgm:spPr/>
      <dgm:t>
        <a:bodyPr/>
        <a:lstStyle/>
        <a:p>
          <a:endParaRPr lang="en-US"/>
        </a:p>
      </dgm:t>
    </dgm:pt>
    <dgm:pt modelId="{E5697B6F-67A6-4DB8-9D4F-340B0F4BC256}" type="pres">
      <dgm:prSet presAssocID="{50E30908-1BD5-4A07-B827-49FF87FABA7C}" presName="connTx" presStyleLbl="parChTrans1D2" presStyleIdx="0" presStyleCnt="3"/>
      <dgm:spPr/>
      <dgm:t>
        <a:bodyPr/>
        <a:lstStyle/>
        <a:p>
          <a:endParaRPr lang="en-US"/>
        </a:p>
      </dgm:t>
    </dgm:pt>
    <dgm:pt modelId="{424D3FE4-DBD7-43D7-95AE-872CB505499D}" type="pres">
      <dgm:prSet presAssocID="{1CB183F4-0A8D-491C-AE36-E658A1AC0059}" presName="node" presStyleLbl="node1" presStyleIdx="0" presStyleCnt="3">
        <dgm:presLayoutVars>
          <dgm:bulletEnabled val="1"/>
        </dgm:presLayoutVars>
      </dgm:prSet>
      <dgm:spPr/>
      <dgm:t>
        <a:bodyPr/>
        <a:lstStyle/>
        <a:p>
          <a:endParaRPr lang="en-US"/>
        </a:p>
      </dgm:t>
    </dgm:pt>
    <dgm:pt modelId="{8F7A29E1-82C4-43A0-AA36-BB2985C545C3}" type="pres">
      <dgm:prSet presAssocID="{EC795825-5796-436A-87F5-B4207468C998}" presName="Name9" presStyleLbl="parChTrans1D2" presStyleIdx="1" presStyleCnt="3"/>
      <dgm:spPr/>
      <dgm:t>
        <a:bodyPr/>
        <a:lstStyle/>
        <a:p>
          <a:endParaRPr lang="en-US"/>
        </a:p>
      </dgm:t>
    </dgm:pt>
    <dgm:pt modelId="{6BFAB135-0094-4F82-AE7B-3871BE68F459}" type="pres">
      <dgm:prSet presAssocID="{EC795825-5796-436A-87F5-B4207468C998}" presName="connTx" presStyleLbl="parChTrans1D2" presStyleIdx="1" presStyleCnt="3"/>
      <dgm:spPr/>
      <dgm:t>
        <a:bodyPr/>
        <a:lstStyle/>
        <a:p>
          <a:endParaRPr lang="en-US"/>
        </a:p>
      </dgm:t>
    </dgm:pt>
    <dgm:pt modelId="{43690DBB-E40D-4341-8B0E-21506322EA5C}" type="pres">
      <dgm:prSet presAssocID="{AA4D90DA-C4B5-4928-AF35-E735F4BE68F6}" presName="node" presStyleLbl="node1" presStyleIdx="1" presStyleCnt="3">
        <dgm:presLayoutVars>
          <dgm:bulletEnabled val="1"/>
        </dgm:presLayoutVars>
      </dgm:prSet>
      <dgm:spPr/>
      <dgm:t>
        <a:bodyPr/>
        <a:lstStyle/>
        <a:p>
          <a:endParaRPr lang="en-US"/>
        </a:p>
      </dgm:t>
    </dgm:pt>
    <dgm:pt modelId="{4CEE3C84-F30A-4DE0-9BD9-ED1A80046830}" type="pres">
      <dgm:prSet presAssocID="{96820C81-4EE8-4570-B639-C2703B4E80E9}" presName="Name9" presStyleLbl="parChTrans1D2" presStyleIdx="2" presStyleCnt="3"/>
      <dgm:spPr/>
      <dgm:t>
        <a:bodyPr/>
        <a:lstStyle/>
        <a:p>
          <a:endParaRPr lang="en-US"/>
        </a:p>
      </dgm:t>
    </dgm:pt>
    <dgm:pt modelId="{3E1CFF7C-9E28-4CC3-891C-2367B418812F}" type="pres">
      <dgm:prSet presAssocID="{96820C81-4EE8-4570-B639-C2703B4E80E9}" presName="connTx" presStyleLbl="parChTrans1D2" presStyleIdx="2" presStyleCnt="3"/>
      <dgm:spPr/>
      <dgm:t>
        <a:bodyPr/>
        <a:lstStyle/>
        <a:p>
          <a:endParaRPr lang="en-US"/>
        </a:p>
      </dgm:t>
    </dgm:pt>
    <dgm:pt modelId="{F030B773-8E98-4A94-8D60-F8CE98B4CD7A}" type="pres">
      <dgm:prSet presAssocID="{3C0DE140-D44A-4DBD-ABBB-EB4BDDD79D11}" presName="node" presStyleLbl="node1" presStyleIdx="2" presStyleCnt="3">
        <dgm:presLayoutVars>
          <dgm:bulletEnabled val="1"/>
        </dgm:presLayoutVars>
      </dgm:prSet>
      <dgm:spPr/>
      <dgm:t>
        <a:bodyPr/>
        <a:lstStyle/>
        <a:p>
          <a:endParaRPr lang="en-US"/>
        </a:p>
      </dgm:t>
    </dgm:pt>
  </dgm:ptLst>
  <dgm:cxnLst>
    <dgm:cxn modelId="{6E5DA535-AE94-0B45-8031-631C4AFAE737}" type="presOf" srcId="{96820C81-4EE8-4570-B639-C2703B4E80E9}" destId="{3E1CFF7C-9E28-4CC3-891C-2367B418812F}" srcOrd="1" destOrd="0" presId="urn:microsoft.com/office/officeart/2005/8/layout/radial1"/>
    <dgm:cxn modelId="{3760FBBE-728B-CE43-8966-76CA4B015CE0}" type="presOf" srcId="{6F1AEC35-01E0-4DF3-B081-2DAA2F553D57}" destId="{38DFDAA7-74EB-4B4D-A307-9ADFA70859AC}" srcOrd="0" destOrd="0" presId="urn:microsoft.com/office/officeart/2005/8/layout/radial1"/>
    <dgm:cxn modelId="{9020DA6B-076D-3240-8880-336B232208FE}" type="presOf" srcId="{50E30908-1BD5-4A07-B827-49FF87FABA7C}" destId="{E5697B6F-67A6-4DB8-9D4F-340B0F4BC256}" srcOrd="1" destOrd="0" presId="urn:microsoft.com/office/officeart/2005/8/layout/radial1"/>
    <dgm:cxn modelId="{06818F9B-2AFE-6E4B-9148-8EF250D7D3CD}" type="presOf" srcId="{1CB183F4-0A8D-491C-AE36-E658A1AC0059}" destId="{424D3FE4-DBD7-43D7-95AE-872CB505499D}" srcOrd="0" destOrd="0" presId="urn:microsoft.com/office/officeart/2005/8/layout/radial1"/>
    <dgm:cxn modelId="{A2B65DDE-1B6C-C54D-AC20-EC46F2D39E4A}" type="presOf" srcId="{EC795825-5796-436A-87F5-B4207468C998}" destId="{8F7A29E1-82C4-43A0-AA36-BB2985C545C3}" srcOrd="0" destOrd="0" presId="urn:microsoft.com/office/officeart/2005/8/layout/radial1"/>
    <dgm:cxn modelId="{326832F8-A4A9-49AB-96A5-1C74A4EA228E}" srcId="{6F1AEC35-01E0-4DF3-B081-2DAA2F553D57}" destId="{AA4D90DA-C4B5-4928-AF35-E735F4BE68F6}" srcOrd="1" destOrd="0" parTransId="{EC795825-5796-436A-87F5-B4207468C998}" sibTransId="{41B12EF5-4C73-482B-9186-816FA435D6BE}"/>
    <dgm:cxn modelId="{3E0CFA10-FA05-0748-BA9D-B401B8802951}" type="presOf" srcId="{50E30908-1BD5-4A07-B827-49FF87FABA7C}" destId="{F61F4352-1E8E-45DD-9943-D16C3BB375DF}" srcOrd="0" destOrd="0" presId="urn:microsoft.com/office/officeart/2005/8/layout/radial1"/>
    <dgm:cxn modelId="{F1C49FFF-323B-7E4C-9586-F86B8D21CD05}" type="presOf" srcId="{96820C81-4EE8-4570-B639-C2703B4E80E9}" destId="{4CEE3C84-F30A-4DE0-9BD9-ED1A80046830}" srcOrd="0" destOrd="0" presId="urn:microsoft.com/office/officeart/2005/8/layout/radial1"/>
    <dgm:cxn modelId="{737CE701-8C81-0942-BEF6-32EBE2C0FBAF}" type="presOf" srcId="{AA4D90DA-C4B5-4928-AF35-E735F4BE68F6}" destId="{43690DBB-E40D-4341-8B0E-21506322EA5C}" srcOrd="0" destOrd="0" presId="urn:microsoft.com/office/officeart/2005/8/layout/radial1"/>
    <dgm:cxn modelId="{A4B6470D-5B2C-074E-BB8D-3937E378332B}" type="presOf" srcId="{D0B17BDE-DE19-4ED3-8638-2EC8FCB77389}" destId="{C787389C-613A-4FA2-85CB-4E8F000B08B9}" srcOrd="0" destOrd="0" presId="urn:microsoft.com/office/officeart/2005/8/layout/radial1"/>
    <dgm:cxn modelId="{B94A3A35-3673-4A1D-81B5-F94932AEE9DB}" srcId="{D0B17BDE-DE19-4ED3-8638-2EC8FCB77389}" destId="{6F1AEC35-01E0-4DF3-B081-2DAA2F553D57}" srcOrd="0" destOrd="0" parTransId="{568A067A-F0FB-4074-BB53-1954F758EA26}" sibTransId="{FA6595C3-B38D-4D03-B359-A1E93DE24046}"/>
    <dgm:cxn modelId="{C2338F19-3048-48A8-9E23-6A26A70097A6}" srcId="{6F1AEC35-01E0-4DF3-B081-2DAA2F553D57}" destId="{3C0DE140-D44A-4DBD-ABBB-EB4BDDD79D11}" srcOrd="2" destOrd="0" parTransId="{96820C81-4EE8-4570-B639-C2703B4E80E9}" sibTransId="{C96A298C-3E8D-4CC0-A6F7-DE826391262B}"/>
    <dgm:cxn modelId="{A3EBD742-A825-3147-81D9-2C0566CBDAA7}" type="presOf" srcId="{EC795825-5796-436A-87F5-B4207468C998}" destId="{6BFAB135-0094-4F82-AE7B-3871BE68F459}" srcOrd="1" destOrd="0" presId="urn:microsoft.com/office/officeart/2005/8/layout/radial1"/>
    <dgm:cxn modelId="{0D3B99BA-83FE-4515-BEEB-0F0A9C15840F}" srcId="{6F1AEC35-01E0-4DF3-B081-2DAA2F553D57}" destId="{1CB183F4-0A8D-491C-AE36-E658A1AC0059}" srcOrd="0" destOrd="0" parTransId="{50E30908-1BD5-4A07-B827-49FF87FABA7C}" sibTransId="{92AB6AAB-5A7C-42F5-ABEF-998CA40C838C}"/>
    <dgm:cxn modelId="{654A29D7-0CCD-C547-80D7-A2BC0CC77780}" type="presOf" srcId="{3C0DE140-D44A-4DBD-ABBB-EB4BDDD79D11}" destId="{F030B773-8E98-4A94-8D60-F8CE98B4CD7A}" srcOrd="0" destOrd="0" presId="urn:microsoft.com/office/officeart/2005/8/layout/radial1"/>
    <dgm:cxn modelId="{D9A201FE-9925-614E-8B68-903CDB03BC48}" type="presParOf" srcId="{C787389C-613A-4FA2-85CB-4E8F000B08B9}" destId="{38DFDAA7-74EB-4B4D-A307-9ADFA70859AC}" srcOrd="0" destOrd="0" presId="urn:microsoft.com/office/officeart/2005/8/layout/radial1"/>
    <dgm:cxn modelId="{F1A0CB74-40F7-5C41-8E23-0A2E45CD2207}" type="presParOf" srcId="{C787389C-613A-4FA2-85CB-4E8F000B08B9}" destId="{F61F4352-1E8E-45DD-9943-D16C3BB375DF}" srcOrd="1" destOrd="0" presId="urn:microsoft.com/office/officeart/2005/8/layout/radial1"/>
    <dgm:cxn modelId="{4846D49E-3B25-4542-878F-F25789351699}" type="presParOf" srcId="{F61F4352-1E8E-45DD-9943-D16C3BB375DF}" destId="{E5697B6F-67A6-4DB8-9D4F-340B0F4BC256}" srcOrd="0" destOrd="0" presId="urn:microsoft.com/office/officeart/2005/8/layout/radial1"/>
    <dgm:cxn modelId="{95CE4267-7714-9148-96A3-F2D6F226846E}" type="presParOf" srcId="{C787389C-613A-4FA2-85CB-4E8F000B08B9}" destId="{424D3FE4-DBD7-43D7-95AE-872CB505499D}" srcOrd="2" destOrd="0" presId="urn:microsoft.com/office/officeart/2005/8/layout/radial1"/>
    <dgm:cxn modelId="{EE0C9BFD-1869-8C40-B4D5-C830724D4A74}" type="presParOf" srcId="{C787389C-613A-4FA2-85CB-4E8F000B08B9}" destId="{8F7A29E1-82C4-43A0-AA36-BB2985C545C3}" srcOrd="3" destOrd="0" presId="urn:microsoft.com/office/officeart/2005/8/layout/radial1"/>
    <dgm:cxn modelId="{22060F04-D710-5E48-8E51-BF0937CD9D37}" type="presParOf" srcId="{8F7A29E1-82C4-43A0-AA36-BB2985C545C3}" destId="{6BFAB135-0094-4F82-AE7B-3871BE68F459}" srcOrd="0" destOrd="0" presId="urn:microsoft.com/office/officeart/2005/8/layout/radial1"/>
    <dgm:cxn modelId="{102077A6-1355-EB4C-95DE-9673C5A219E0}" type="presParOf" srcId="{C787389C-613A-4FA2-85CB-4E8F000B08B9}" destId="{43690DBB-E40D-4341-8B0E-21506322EA5C}" srcOrd="4" destOrd="0" presId="urn:microsoft.com/office/officeart/2005/8/layout/radial1"/>
    <dgm:cxn modelId="{09B3DC84-BE92-AF4F-891D-CFC6E9D8AD7B}" type="presParOf" srcId="{C787389C-613A-4FA2-85CB-4E8F000B08B9}" destId="{4CEE3C84-F30A-4DE0-9BD9-ED1A80046830}" srcOrd="5" destOrd="0" presId="urn:microsoft.com/office/officeart/2005/8/layout/radial1"/>
    <dgm:cxn modelId="{330E63D5-0BED-904F-86CF-492ED065EBCF}" type="presParOf" srcId="{4CEE3C84-F30A-4DE0-9BD9-ED1A80046830}" destId="{3E1CFF7C-9E28-4CC3-891C-2367B418812F}" srcOrd="0" destOrd="0" presId="urn:microsoft.com/office/officeart/2005/8/layout/radial1"/>
    <dgm:cxn modelId="{4C58FC7D-9050-F146-9603-E875B4F4CE1B}" type="presParOf" srcId="{C787389C-613A-4FA2-85CB-4E8F000B08B9}" destId="{F030B773-8E98-4A94-8D60-F8CE98B4CD7A}" srcOrd="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0B17BDE-DE19-4ED3-8638-2EC8FCB7738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6F1AEC35-01E0-4DF3-B081-2DAA2F553D57}">
      <dgm:prSet phldrT="[Text]" custT="1"/>
      <dgm:spPr>
        <a:solidFill>
          <a:schemeClr val="accent1">
            <a:lumMod val="40000"/>
            <a:lumOff val="60000"/>
          </a:schemeClr>
        </a:solidFill>
        <a:ln w="15875">
          <a:solidFill>
            <a:schemeClr val="tx1"/>
          </a:solidFill>
        </a:ln>
      </dgm:spPr>
      <dgm:t>
        <a:bodyPr/>
        <a:lstStyle/>
        <a:p>
          <a:r>
            <a:rPr lang="en-US" sz="1500" b="1" dirty="0" smtClean="0">
              <a:latin typeface="Arial" pitchFamily="34" charset="0"/>
              <a:cs typeface="Arial" pitchFamily="34" charset="0"/>
            </a:rPr>
            <a:t>Number of FTE Employees</a:t>
          </a:r>
          <a:endParaRPr lang="en-US" sz="1500" b="1" dirty="0">
            <a:latin typeface="Arial" pitchFamily="34" charset="0"/>
            <a:cs typeface="Arial" pitchFamily="34" charset="0"/>
          </a:endParaRPr>
        </a:p>
      </dgm:t>
    </dgm:pt>
    <dgm:pt modelId="{568A067A-F0FB-4074-BB53-1954F758EA26}" type="parTrans" cxnId="{B94A3A35-3673-4A1D-81B5-F94932AEE9DB}">
      <dgm:prSet/>
      <dgm:spPr/>
      <dgm:t>
        <a:bodyPr/>
        <a:lstStyle/>
        <a:p>
          <a:endParaRPr lang="en-US"/>
        </a:p>
      </dgm:t>
    </dgm:pt>
    <dgm:pt modelId="{FA6595C3-B38D-4D03-B359-A1E93DE24046}" type="sibTrans" cxnId="{B94A3A35-3673-4A1D-81B5-F94932AEE9DB}">
      <dgm:prSet/>
      <dgm:spPr/>
      <dgm:t>
        <a:bodyPr/>
        <a:lstStyle/>
        <a:p>
          <a:endParaRPr lang="en-US"/>
        </a:p>
      </dgm:t>
    </dgm:pt>
    <dgm:pt modelId="{1CB183F4-0A8D-491C-AE36-E658A1AC0059}">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24 or fewer</a:t>
          </a:r>
          <a:endParaRPr lang="en-US" dirty="0">
            <a:latin typeface="Arial" pitchFamily="34" charset="0"/>
            <a:cs typeface="Arial" pitchFamily="34" charset="0"/>
          </a:endParaRPr>
        </a:p>
      </dgm:t>
    </dgm:pt>
    <dgm:pt modelId="{50E30908-1BD5-4A07-B827-49FF87FABA7C}" type="parTrans" cxnId="{0D3B99BA-83FE-4515-BEEB-0F0A9C15840F}">
      <dgm:prSet/>
      <dgm:spPr/>
      <dgm:t>
        <a:bodyPr/>
        <a:lstStyle/>
        <a:p>
          <a:endParaRPr lang="en-US" dirty="0"/>
        </a:p>
      </dgm:t>
    </dgm:pt>
    <dgm:pt modelId="{92AB6AAB-5A7C-42F5-ABEF-998CA40C838C}" type="sibTrans" cxnId="{0D3B99BA-83FE-4515-BEEB-0F0A9C15840F}">
      <dgm:prSet/>
      <dgm:spPr/>
      <dgm:t>
        <a:bodyPr/>
        <a:lstStyle/>
        <a:p>
          <a:endParaRPr lang="en-US"/>
        </a:p>
      </dgm:t>
    </dgm:pt>
    <dgm:pt modelId="{AA4D90DA-C4B5-4928-AF35-E735F4BE68F6}">
      <dgm:prSet phldrT="[Text]"/>
      <dgm:spPr>
        <a:solidFill>
          <a:srgbClr val="0070C0"/>
        </a:solidFill>
        <a:ln w="15875">
          <a:solidFill>
            <a:schemeClr val="tx1"/>
          </a:solidFill>
        </a:ln>
      </dgm:spPr>
      <dgm:t>
        <a:bodyPr/>
        <a:lstStyle/>
        <a:p>
          <a:r>
            <a:rPr lang="en-US" dirty="0" smtClean="0">
              <a:latin typeface="Arial" pitchFamily="34" charset="0"/>
              <a:cs typeface="Arial" pitchFamily="34" charset="0"/>
            </a:rPr>
            <a:t>Up to 50</a:t>
          </a:r>
          <a:endParaRPr lang="en-US" dirty="0">
            <a:latin typeface="Arial" pitchFamily="34" charset="0"/>
            <a:cs typeface="Arial" pitchFamily="34" charset="0"/>
          </a:endParaRPr>
        </a:p>
      </dgm:t>
    </dgm:pt>
    <dgm:pt modelId="{EC795825-5796-436A-87F5-B4207468C998}" type="parTrans" cxnId="{326832F8-A4A9-49AB-96A5-1C74A4EA228E}">
      <dgm:prSet/>
      <dgm:spPr/>
      <dgm:t>
        <a:bodyPr/>
        <a:lstStyle/>
        <a:p>
          <a:endParaRPr lang="en-US" dirty="0"/>
        </a:p>
      </dgm:t>
    </dgm:pt>
    <dgm:pt modelId="{41B12EF5-4C73-482B-9186-816FA435D6BE}" type="sibTrans" cxnId="{326832F8-A4A9-49AB-96A5-1C74A4EA228E}">
      <dgm:prSet/>
      <dgm:spPr/>
      <dgm:t>
        <a:bodyPr/>
        <a:lstStyle/>
        <a:p>
          <a:endParaRPr lang="en-US"/>
        </a:p>
      </dgm:t>
    </dgm:pt>
    <dgm:pt modelId="{3C0DE140-D44A-4DBD-ABBB-EB4BDDD79D11}">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50 and above</a:t>
          </a:r>
          <a:endParaRPr lang="en-US" dirty="0">
            <a:latin typeface="Arial" pitchFamily="34" charset="0"/>
            <a:cs typeface="Arial" pitchFamily="34" charset="0"/>
          </a:endParaRPr>
        </a:p>
      </dgm:t>
    </dgm:pt>
    <dgm:pt modelId="{96820C81-4EE8-4570-B639-C2703B4E80E9}" type="parTrans" cxnId="{C2338F19-3048-48A8-9E23-6A26A70097A6}">
      <dgm:prSet/>
      <dgm:spPr/>
      <dgm:t>
        <a:bodyPr/>
        <a:lstStyle/>
        <a:p>
          <a:endParaRPr lang="en-US" dirty="0"/>
        </a:p>
      </dgm:t>
    </dgm:pt>
    <dgm:pt modelId="{C96A298C-3E8D-4CC0-A6F7-DE826391262B}" type="sibTrans" cxnId="{C2338F19-3048-48A8-9E23-6A26A70097A6}">
      <dgm:prSet/>
      <dgm:spPr/>
      <dgm:t>
        <a:bodyPr/>
        <a:lstStyle/>
        <a:p>
          <a:endParaRPr lang="en-US"/>
        </a:p>
      </dgm:t>
    </dgm:pt>
    <dgm:pt modelId="{C787389C-613A-4FA2-85CB-4E8F000B08B9}" type="pres">
      <dgm:prSet presAssocID="{D0B17BDE-DE19-4ED3-8638-2EC8FCB77389}" presName="cycle" presStyleCnt="0">
        <dgm:presLayoutVars>
          <dgm:chMax val="1"/>
          <dgm:dir/>
          <dgm:animLvl val="ctr"/>
          <dgm:resizeHandles val="exact"/>
        </dgm:presLayoutVars>
      </dgm:prSet>
      <dgm:spPr/>
      <dgm:t>
        <a:bodyPr/>
        <a:lstStyle/>
        <a:p>
          <a:endParaRPr lang="en-US"/>
        </a:p>
      </dgm:t>
    </dgm:pt>
    <dgm:pt modelId="{38DFDAA7-74EB-4B4D-A307-9ADFA70859AC}" type="pres">
      <dgm:prSet presAssocID="{6F1AEC35-01E0-4DF3-B081-2DAA2F553D57}" presName="centerShape" presStyleLbl="node0" presStyleIdx="0" presStyleCnt="1" custScaleX="134515" custScaleY="123520"/>
      <dgm:spPr/>
      <dgm:t>
        <a:bodyPr/>
        <a:lstStyle/>
        <a:p>
          <a:endParaRPr lang="en-US"/>
        </a:p>
      </dgm:t>
    </dgm:pt>
    <dgm:pt modelId="{F61F4352-1E8E-45DD-9943-D16C3BB375DF}" type="pres">
      <dgm:prSet presAssocID="{50E30908-1BD5-4A07-B827-49FF87FABA7C}" presName="Name9" presStyleLbl="parChTrans1D2" presStyleIdx="0" presStyleCnt="3"/>
      <dgm:spPr/>
      <dgm:t>
        <a:bodyPr/>
        <a:lstStyle/>
        <a:p>
          <a:endParaRPr lang="en-US"/>
        </a:p>
      </dgm:t>
    </dgm:pt>
    <dgm:pt modelId="{E5697B6F-67A6-4DB8-9D4F-340B0F4BC256}" type="pres">
      <dgm:prSet presAssocID="{50E30908-1BD5-4A07-B827-49FF87FABA7C}" presName="connTx" presStyleLbl="parChTrans1D2" presStyleIdx="0" presStyleCnt="3"/>
      <dgm:spPr/>
      <dgm:t>
        <a:bodyPr/>
        <a:lstStyle/>
        <a:p>
          <a:endParaRPr lang="en-US"/>
        </a:p>
      </dgm:t>
    </dgm:pt>
    <dgm:pt modelId="{424D3FE4-DBD7-43D7-95AE-872CB505499D}" type="pres">
      <dgm:prSet presAssocID="{1CB183F4-0A8D-491C-AE36-E658A1AC0059}" presName="node" presStyleLbl="node1" presStyleIdx="0" presStyleCnt="3">
        <dgm:presLayoutVars>
          <dgm:bulletEnabled val="1"/>
        </dgm:presLayoutVars>
      </dgm:prSet>
      <dgm:spPr/>
      <dgm:t>
        <a:bodyPr/>
        <a:lstStyle/>
        <a:p>
          <a:endParaRPr lang="en-US"/>
        </a:p>
      </dgm:t>
    </dgm:pt>
    <dgm:pt modelId="{8F7A29E1-82C4-43A0-AA36-BB2985C545C3}" type="pres">
      <dgm:prSet presAssocID="{EC795825-5796-436A-87F5-B4207468C998}" presName="Name9" presStyleLbl="parChTrans1D2" presStyleIdx="1" presStyleCnt="3"/>
      <dgm:spPr/>
      <dgm:t>
        <a:bodyPr/>
        <a:lstStyle/>
        <a:p>
          <a:endParaRPr lang="en-US"/>
        </a:p>
      </dgm:t>
    </dgm:pt>
    <dgm:pt modelId="{6BFAB135-0094-4F82-AE7B-3871BE68F459}" type="pres">
      <dgm:prSet presAssocID="{EC795825-5796-436A-87F5-B4207468C998}" presName="connTx" presStyleLbl="parChTrans1D2" presStyleIdx="1" presStyleCnt="3"/>
      <dgm:spPr/>
      <dgm:t>
        <a:bodyPr/>
        <a:lstStyle/>
        <a:p>
          <a:endParaRPr lang="en-US"/>
        </a:p>
      </dgm:t>
    </dgm:pt>
    <dgm:pt modelId="{43690DBB-E40D-4341-8B0E-21506322EA5C}" type="pres">
      <dgm:prSet presAssocID="{AA4D90DA-C4B5-4928-AF35-E735F4BE68F6}" presName="node" presStyleLbl="node1" presStyleIdx="1" presStyleCnt="3">
        <dgm:presLayoutVars>
          <dgm:bulletEnabled val="1"/>
        </dgm:presLayoutVars>
      </dgm:prSet>
      <dgm:spPr/>
      <dgm:t>
        <a:bodyPr/>
        <a:lstStyle/>
        <a:p>
          <a:endParaRPr lang="en-US"/>
        </a:p>
      </dgm:t>
    </dgm:pt>
    <dgm:pt modelId="{4CEE3C84-F30A-4DE0-9BD9-ED1A80046830}" type="pres">
      <dgm:prSet presAssocID="{96820C81-4EE8-4570-B639-C2703B4E80E9}" presName="Name9" presStyleLbl="parChTrans1D2" presStyleIdx="2" presStyleCnt="3"/>
      <dgm:spPr/>
      <dgm:t>
        <a:bodyPr/>
        <a:lstStyle/>
        <a:p>
          <a:endParaRPr lang="en-US"/>
        </a:p>
      </dgm:t>
    </dgm:pt>
    <dgm:pt modelId="{3E1CFF7C-9E28-4CC3-891C-2367B418812F}" type="pres">
      <dgm:prSet presAssocID="{96820C81-4EE8-4570-B639-C2703B4E80E9}" presName="connTx" presStyleLbl="parChTrans1D2" presStyleIdx="2" presStyleCnt="3"/>
      <dgm:spPr/>
      <dgm:t>
        <a:bodyPr/>
        <a:lstStyle/>
        <a:p>
          <a:endParaRPr lang="en-US"/>
        </a:p>
      </dgm:t>
    </dgm:pt>
    <dgm:pt modelId="{F030B773-8E98-4A94-8D60-F8CE98B4CD7A}" type="pres">
      <dgm:prSet presAssocID="{3C0DE140-D44A-4DBD-ABBB-EB4BDDD79D11}" presName="node" presStyleLbl="node1" presStyleIdx="2" presStyleCnt="3">
        <dgm:presLayoutVars>
          <dgm:bulletEnabled val="1"/>
        </dgm:presLayoutVars>
      </dgm:prSet>
      <dgm:spPr/>
      <dgm:t>
        <a:bodyPr/>
        <a:lstStyle/>
        <a:p>
          <a:endParaRPr lang="en-US"/>
        </a:p>
      </dgm:t>
    </dgm:pt>
  </dgm:ptLst>
  <dgm:cxnLst>
    <dgm:cxn modelId="{A01D46E7-1D65-4B15-9487-42297E2D04EC}" type="presOf" srcId="{6F1AEC35-01E0-4DF3-B081-2DAA2F553D57}" destId="{38DFDAA7-74EB-4B4D-A307-9ADFA70859AC}" srcOrd="0" destOrd="0" presId="urn:microsoft.com/office/officeart/2005/8/layout/radial1"/>
    <dgm:cxn modelId="{855C8A4C-4033-4FA0-B191-B3BDE166BC60}" type="presOf" srcId="{50E30908-1BD5-4A07-B827-49FF87FABA7C}" destId="{F61F4352-1E8E-45DD-9943-D16C3BB375DF}" srcOrd="0" destOrd="0" presId="urn:microsoft.com/office/officeart/2005/8/layout/radial1"/>
    <dgm:cxn modelId="{09E43E3D-1F6C-47D2-B1FD-92D9FFD2BCD4}" type="presOf" srcId="{D0B17BDE-DE19-4ED3-8638-2EC8FCB77389}" destId="{C787389C-613A-4FA2-85CB-4E8F000B08B9}" srcOrd="0" destOrd="0" presId="urn:microsoft.com/office/officeart/2005/8/layout/radial1"/>
    <dgm:cxn modelId="{5B678395-C978-4261-A220-AB5987BFF770}" type="presOf" srcId="{1CB183F4-0A8D-491C-AE36-E658A1AC0059}" destId="{424D3FE4-DBD7-43D7-95AE-872CB505499D}" srcOrd="0" destOrd="0" presId="urn:microsoft.com/office/officeart/2005/8/layout/radial1"/>
    <dgm:cxn modelId="{03C2EDB2-B372-433A-842F-7D8B051BD2E1}" type="presOf" srcId="{3C0DE140-D44A-4DBD-ABBB-EB4BDDD79D11}" destId="{F030B773-8E98-4A94-8D60-F8CE98B4CD7A}" srcOrd="0" destOrd="0" presId="urn:microsoft.com/office/officeart/2005/8/layout/radial1"/>
    <dgm:cxn modelId="{326832F8-A4A9-49AB-96A5-1C74A4EA228E}" srcId="{6F1AEC35-01E0-4DF3-B081-2DAA2F553D57}" destId="{AA4D90DA-C4B5-4928-AF35-E735F4BE68F6}" srcOrd="1" destOrd="0" parTransId="{EC795825-5796-436A-87F5-B4207468C998}" sibTransId="{41B12EF5-4C73-482B-9186-816FA435D6BE}"/>
    <dgm:cxn modelId="{B94A3A35-3673-4A1D-81B5-F94932AEE9DB}" srcId="{D0B17BDE-DE19-4ED3-8638-2EC8FCB77389}" destId="{6F1AEC35-01E0-4DF3-B081-2DAA2F553D57}" srcOrd="0" destOrd="0" parTransId="{568A067A-F0FB-4074-BB53-1954F758EA26}" sibTransId="{FA6595C3-B38D-4D03-B359-A1E93DE24046}"/>
    <dgm:cxn modelId="{841D3495-DC8E-4EC6-A553-97833443A422}" type="presOf" srcId="{AA4D90DA-C4B5-4928-AF35-E735F4BE68F6}" destId="{43690DBB-E40D-4341-8B0E-21506322EA5C}" srcOrd="0" destOrd="0" presId="urn:microsoft.com/office/officeart/2005/8/layout/radial1"/>
    <dgm:cxn modelId="{C2338F19-3048-48A8-9E23-6A26A70097A6}" srcId="{6F1AEC35-01E0-4DF3-B081-2DAA2F553D57}" destId="{3C0DE140-D44A-4DBD-ABBB-EB4BDDD79D11}" srcOrd="2" destOrd="0" parTransId="{96820C81-4EE8-4570-B639-C2703B4E80E9}" sibTransId="{C96A298C-3E8D-4CC0-A6F7-DE826391262B}"/>
    <dgm:cxn modelId="{4F0BD76E-36D3-4BD2-9CB0-33DE50752FAF}" type="presOf" srcId="{EC795825-5796-436A-87F5-B4207468C998}" destId="{6BFAB135-0094-4F82-AE7B-3871BE68F459}" srcOrd="1" destOrd="0" presId="urn:microsoft.com/office/officeart/2005/8/layout/radial1"/>
    <dgm:cxn modelId="{A5E6A038-7B93-46C2-88A7-122ABBA7ADD6}" type="presOf" srcId="{96820C81-4EE8-4570-B639-C2703B4E80E9}" destId="{4CEE3C84-F30A-4DE0-9BD9-ED1A80046830}" srcOrd="0" destOrd="0" presId="urn:microsoft.com/office/officeart/2005/8/layout/radial1"/>
    <dgm:cxn modelId="{6441D92E-DB37-4483-B9ED-FEFFC734C84D}" type="presOf" srcId="{EC795825-5796-436A-87F5-B4207468C998}" destId="{8F7A29E1-82C4-43A0-AA36-BB2985C545C3}" srcOrd="0" destOrd="0" presId="urn:microsoft.com/office/officeart/2005/8/layout/radial1"/>
    <dgm:cxn modelId="{0D3B99BA-83FE-4515-BEEB-0F0A9C15840F}" srcId="{6F1AEC35-01E0-4DF3-B081-2DAA2F553D57}" destId="{1CB183F4-0A8D-491C-AE36-E658A1AC0059}" srcOrd="0" destOrd="0" parTransId="{50E30908-1BD5-4A07-B827-49FF87FABA7C}" sibTransId="{92AB6AAB-5A7C-42F5-ABEF-998CA40C838C}"/>
    <dgm:cxn modelId="{75395E05-640E-499C-886B-9F42B6A1EE59}" type="presOf" srcId="{96820C81-4EE8-4570-B639-C2703B4E80E9}" destId="{3E1CFF7C-9E28-4CC3-891C-2367B418812F}" srcOrd="1" destOrd="0" presId="urn:microsoft.com/office/officeart/2005/8/layout/radial1"/>
    <dgm:cxn modelId="{3B3EAF83-AA8C-4B0A-B58A-BD45176745D8}" type="presOf" srcId="{50E30908-1BD5-4A07-B827-49FF87FABA7C}" destId="{E5697B6F-67A6-4DB8-9D4F-340B0F4BC256}" srcOrd="1" destOrd="0" presId="urn:microsoft.com/office/officeart/2005/8/layout/radial1"/>
    <dgm:cxn modelId="{4F91ADA6-BBC8-471E-83B7-E40F0089BE41}" type="presParOf" srcId="{C787389C-613A-4FA2-85CB-4E8F000B08B9}" destId="{38DFDAA7-74EB-4B4D-A307-9ADFA70859AC}" srcOrd="0" destOrd="0" presId="urn:microsoft.com/office/officeart/2005/8/layout/radial1"/>
    <dgm:cxn modelId="{64C6FD26-22F3-4715-8EA2-78D58AE0AE3B}" type="presParOf" srcId="{C787389C-613A-4FA2-85CB-4E8F000B08B9}" destId="{F61F4352-1E8E-45DD-9943-D16C3BB375DF}" srcOrd="1" destOrd="0" presId="urn:microsoft.com/office/officeart/2005/8/layout/radial1"/>
    <dgm:cxn modelId="{0E6E97A6-EB27-41E0-B80B-0D3E2E552295}" type="presParOf" srcId="{F61F4352-1E8E-45DD-9943-D16C3BB375DF}" destId="{E5697B6F-67A6-4DB8-9D4F-340B0F4BC256}" srcOrd="0" destOrd="0" presId="urn:microsoft.com/office/officeart/2005/8/layout/radial1"/>
    <dgm:cxn modelId="{439DF9EA-D189-46E1-9FDE-8EF340DBFF93}" type="presParOf" srcId="{C787389C-613A-4FA2-85CB-4E8F000B08B9}" destId="{424D3FE4-DBD7-43D7-95AE-872CB505499D}" srcOrd="2" destOrd="0" presId="urn:microsoft.com/office/officeart/2005/8/layout/radial1"/>
    <dgm:cxn modelId="{26CDAFC2-0F5E-4FD9-BC7C-E542A801F34C}" type="presParOf" srcId="{C787389C-613A-4FA2-85CB-4E8F000B08B9}" destId="{8F7A29E1-82C4-43A0-AA36-BB2985C545C3}" srcOrd="3" destOrd="0" presId="urn:microsoft.com/office/officeart/2005/8/layout/radial1"/>
    <dgm:cxn modelId="{6FC58246-7CFE-4315-9024-6398431AF229}" type="presParOf" srcId="{8F7A29E1-82C4-43A0-AA36-BB2985C545C3}" destId="{6BFAB135-0094-4F82-AE7B-3871BE68F459}" srcOrd="0" destOrd="0" presId="urn:microsoft.com/office/officeart/2005/8/layout/radial1"/>
    <dgm:cxn modelId="{C0199C80-3CFC-410D-9520-8B882A1C0AD5}" type="presParOf" srcId="{C787389C-613A-4FA2-85CB-4E8F000B08B9}" destId="{43690DBB-E40D-4341-8B0E-21506322EA5C}" srcOrd="4" destOrd="0" presId="urn:microsoft.com/office/officeart/2005/8/layout/radial1"/>
    <dgm:cxn modelId="{93F79D56-0A88-409F-9FD9-D1FA443B158E}" type="presParOf" srcId="{C787389C-613A-4FA2-85CB-4E8F000B08B9}" destId="{4CEE3C84-F30A-4DE0-9BD9-ED1A80046830}" srcOrd="5" destOrd="0" presId="urn:microsoft.com/office/officeart/2005/8/layout/radial1"/>
    <dgm:cxn modelId="{77C3DE8B-217E-49C4-8932-76C78AF607E1}" type="presParOf" srcId="{4CEE3C84-F30A-4DE0-9BD9-ED1A80046830}" destId="{3E1CFF7C-9E28-4CC3-891C-2367B418812F}" srcOrd="0" destOrd="0" presId="urn:microsoft.com/office/officeart/2005/8/layout/radial1"/>
    <dgm:cxn modelId="{B94187FF-B47D-4F2E-A898-CE2EF082D199}" type="presParOf" srcId="{C787389C-613A-4FA2-85CB-4E8F000B08B9}" destId="{F030B773-8E98-4A94-8D60-F8CE98B4CD7A}" srcOrd="6"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0B17BDE-DE19-4ED3-8638-2EC8FCB7738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6F1AEC35-01E0-4DF3-B081-2DAA2F553D57}">
      <dgm:prSet phldrT="[Text]" custT="1"/>
      <dgm:spPr>
        <a:solidFill>
          <a:schemeClr val="accent1">
            <a:lumMod val="40000"/>
            <a:lumOff val="60000"/>
          </a:schemeClr>
        </a:solidFill>
        <a:ln w="15875">
          <a:solidFill>
            <a:schemeClr val="tx1"/>
          </a:solidFill>
        </a:ln>
      </dgm:spPr>
      <dgm:t>
        <a:bodyPr/>
        <a:lstStyle/>
        <a:p>
          <a:r>
            <a:rPr lang="en-US" sz="1500" b="1" dirty="0" smtClean="0">
              <a:latin typeface="Arial" pitchFamily="34" charset="0"/>
              <a:cs typeface="Arial" pitchFamily="34" charset="0"/>
            </a:rPr>
            <a:t>Number of FTE Employees</a:t>
          </a:r>
          <a:endParaRPr lang="en-US" sz="1500" b="1" dirty="0">
            <a:latin typeface="Arial" pitchFamily="34" charset="0"/>
            <a:cs typeface="Arial" pitchFamily="34" charset="0"/>
          </a:endParaRPr>
        </a:p>
      </dgm:t>
    </dgm:pt>
    <dgm:pt modelId="{568A067A-F0FB-4074-BB53-1954F758EA26}" type="parTrans" cxnId="{B94A3A35-3673-4A1D-81B5-F94932AEE9DB}">
      <dgm:prSet/>
      <dgm:spPr/>
      <dgm:t>
        <a:bodyPr/>
        <a:lstStyle/>
        <a:p>
          <a:endParaRPr lang="en-US"/>
        </a:p>
      </dgm:t>
    </dgm:pt>
    <dgm:pt modelId="{FA6595C3-B38D-4D03-B359-A1E93DE24046}" type="sibTrans" cxnId="{B94A3A35-3673-4A1D-81B5-F94932AEE9DB}">
      <dgm:prSet/>
      <dgm:spPr/>
      <dgm:t>
        <a:bodyPr/>
        <a:lstStyle/>
        <a:p>
          <a:endParaRPr lang="en-US"/>
        </a:p>
      </dgm:t>
    </dgm:pt>
    <dgm:pt modelId="{1CB183F4-0A8D-491C-AE36-E658A1AC0059}">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24 or fewer</a:t>
          </a:r>
          <a:endParaRPr lang="en-US" dirty="0">
            <a:latin typeface="Arial" pitchFamily="34" charset="0"/>
            <a:cs typeface="Arial" pitchFamily="34" charset="0"/>
          </a:endParaRPr>
        </a:p>
      </dgm:t>
    </dgm:pt>
    <dgm:pt modelId="{50E30908-1BD5-4A07-B827-49FF87FABA7C}" type="parTrans" cxnId="{0D3B99BA-83FE-4515-BEEB-0F0A9C15840F}">
      <dgm:prSet/>
      <dgm:spPr/>
      <dgm:t>
        <a:bodyPr/>
        <a:lstStyle/>
        <a:p>
          <a:endParaRPr lang="en-US" dirty="0"/>
        </a:p>
      </dgm:t>
    </dgm:pt>
    <dgm:pt modelId="{92AB6AAB-5A7C-42F5-ABEF-998CA40C838C}" type="sibTrans" cxnId="{0D3B99BA-83FE-4515-BEEB-0F0A9C15840F}">
      <dgm:prSet/>
      <dgm:spPr/>
      <dgm:t>
        <a:bodyPr/>
        <a:lstStyle/>
        <a:p>
          <a:endParaRPr lang="en-US"/>
        </a:p>
      </dgm:t>
    </dgm:pt>
    <dgm:pt modelId="{AA4D90DA-C4B5-4928-AF35-E735F4BE68F6}">
      <dgm:prSet phldrT="[Text]"/>
      <dgm:spPr>
        <a:solidFill>
          <a:schemeClr val="accent1">
            <a:lumMod val="40000"/>
            <a:lumOff val="60000"/>
          </a:schemeClr>
        </a:solidFill>
        <a:ln w="15875">
          <a:solidFill>
            <a:schemeClr val="tx1"/>
          </a:solidFill>
        </a:ln>
      </dgm:spPr>
      <dgm:t>
        <a:bodyPr/>
        <a:lstStyle/>
        <a:p>
          <a:r>
            <a:rPr lang="en-US" dirty="0" smtClean="0">
              <a:latin typeface="Arial" pitchFamily="34" charset="0"/>
              <a:cs typeface="Arial" pitchFamily="34" charset="0"/>
            </a:rPr>
            <a:t>Up to 50</a:t>
          </a:r>
          <a:endParaRPr lang="en-US" dirty="0">
            <a:latin typeface="Arial" pitchFamily="34" charset="0"/>
            <a:cs typeface="Arial" pitchFamily="34" charset="0"/>
          </a:endParaRPr>
        </a:p>
      </dgm:t>
    </dgm:pt>
    <dgm:pt modelId="{EC795825-5796-436A-87F5-B4207468C998}" type="parTrans" cxnId="{326832F8-A4A9-49AB-96A5-1C74A4EA228E}">
      <dgm:prSet/>
      <dgm:spPr/>
      <dgm:t>
        <a:bodyPr/>
        <a:lstStyle/>
        <a:p>
          <a:endParaRPr lang="en-US" dirty="0"/>
        </a:p>
      </dgm:t>
    </dgm:pt>
    <dgm:pt modelId="{41B12EF5-4C73-482B-9186-816FA435D6BE}" type="sibTrans" cxnId="{326832F8-A4A9-49AB-96A5-1C74A4EA228E}">
      <dgm:prSet/>
      <dgm:spPr/>
      <dgm:t>
        <a:bodyPr/>
        <a:lstStyle/>
        <a:p>
          <a:endParaRPr lang="en-US"/>
        </a:p>
      </dgm:t>
    </dgm:pt>
    <dgm:pt modelId="{3C0DE140-D44A-4DBD-ABBB-EB4BDDD79D11}">
      <dgm:prSet phldrT="[Text]"/>
      <dgm:spPr>
        <a:solidFill>
          <a:srgbClr val="0070C0"/>
        </a:solidFill>
        <a:ln w="15875">
          <a:solidFill>
            <a:schemeClr val="tx1"/>
          </a:solidFill>
        </a:ln>
      </dgm:spPr>
      <dgm:t>
        <a:bodyPr/>
        <a:lstStyle/>
        <a:p>
          <a:r>
            <a:rPr lang="en-US" dirty="0" smtClean="0">
              <a:latin typeface="Arial" pitchFamily="34" charset="0"/>
              <a:cs typeface="Arial" pitchFamily="34" charset="0"/>
            </a:rPr>
            <a:t>50 and above</a:t>
          </a:r>
          <a:endParaRPr lang="en-US" dirty="0">
            <a:latin typeface="Arial" pitchFamily="34" charset="0"/>
            <a:cs typeface="Arial" pitchFamily="34" charset="0"/>
          </a:endParaRPr>
        </a:p>
      </dgm:t>
    </dgm:pt>
    <dgm:pt modelId="{96820C81-4EE8-4570-B639-C2703B4E80E9}" type="parTrans" cxnId="{C2338F19-3048-48A8-9E23-6A26A70097A6}">
      <dgm:prSet/>
      <dgm:spPr/>
      <dgm:t>
        <a:bodyPr/>
        <a:lstStyle/>
        <a:p>
          <a:endParaRPr lang="en-US" dirty="0"/>
        </a:p>
      </dgm:t>
    </dgm:pt>
    <dgm:pt modelId="{C96A298C-3E8D-4CC0-A6F7-DE826391262B}" type="sibTrans" cxnId="{C2338F19-3048-48A8-9E23-6A26A70097A6}">
      <dgm:prSet/>
      <dgm:spPr/>
      <dgm:t>
        <a:bodyPr/>
        <a:lstStyle/>
        <a:p>
          <a:endParaRPr lang="en-US"/>
        </a:p>
      </dgm:t>
    </dgm:pt>
    <dgm:pt modelId="{C787389C-613A-4FA2-85CB-4E8F000B08B9}" type="pres">
      <dgm:prSet presAssocID="{D0B17BDE-DE19-4ED3-8638-2EC8FCB77389}" presName="cycle" presStyleCnt="0">
        <dgm:presLayoutVars>
          <dgm:chMax val="1"/>
          <dgm:dir/>
          <dgm:animLvl val="ctr"/>
          <dgm:resizeHandles val="exact"/>
        </dgm:presLayoutVars>
      </dgm:prSet>
      <dgm:spPr/>
      <dgm:t>
        <a:bodyPr/>
        <a:lstStyle/>
        <a:p>
          <a:endParaRPr lang="en-US"/>
        </a:p>
      </dgm:t>
    </dgm:pt>
    <dgm:pt modelId="{38DFDAA7-74EB-4B4D-A307-9ADFA70859AC}" type="pres">
      <dgm:prSet presAssocID="{6F1AEC35-01E0-4DF3-B081-2DAA2F553D57}" presName="centerShape" presStyleLbl="node0" presStyleIdx="0" presStyleCnt="1" custScaleX="134515" custScaleY="123520"/>
      <dgm:spPr/>
      <dgm:t>
        <a:bodyPr/>
        <a:lstStyle/>
        <a:p>
          <a:endParaRPr lang="en-US"/>
        </a:p>
      </dgm:t>
    </dgm:pt>
    <dgm:pt modelId="{F61F4352-1E8E-45DD-9943-D16C3BB375DF}" type="pres">
      <dgm:prSet presAssocID="{50E30908-1BD5-4A07-B827-49FF87FABA7C}" presName="Name9" presStyleLbl="parChTrans1D2" presStyleIdx="0" presStyleCnt="3"/>
      <dgm:spPr/>
      <dgm:t>
        <a:bodyPr/>
        <a:lstStyle/>
        <a:p>
          <a:endParaRPr lang="en-US"/>
        </a:p>
      </dgm:t>
    </dgm:pt>
    <dgm:pt modelId="{E5697B6F-67A6-4DB8-9D4F-340B0F4BC256}" type="pres">
      <dgm:prSet presAssocID="{50E30908-1BD5-4A07-B827-49FF87FABA7C}" presName="connTx" presStyleLbl="parChTrans1D2" presStyleIdx="0" presStyleCnt="3"/>
      <dgm:spPr/>
      <dgm:t>
        <a:bodyPr/>
        <a:lstStyle/>
        <a:p>
          <a:endParaRPr lang="en-US"/>
        </a:p>
      </dgm:t>
    </dgm:pt>
    <dgm:pt modelId="{424D3FE4-DBD7-43D7-95AE-872CB505499D}" type="pres">
      <dgm:prSet presAssocID="{1CB183F4-0A8D-491C-AE36-E658A1AC0059}" presName="node" presStyleLbl="node1" presStyleIdx="0" presStyleCnt="3">
        <dgm:presLayoutVars>
          <dgm:bulletEnabled val="1"/>
        </dgm:presLayoutVars>
      </dgm:prSet>
      <dgm:spPr/>
      <dgm:t>
        <a:bodyPr/>
        <a:lstStyle/>
        <a:p>
          <a:endParaRPr lang="en-US"/>
        </a:p>
      </dgm:t>
    </dgm:pt>
    <dgm:pt modelId="{8F7A29E1-82C4-43A0-AA36-BB2985C545C3}" type="pres">
      <dgm:prSet presAssocID="{EC795825-5796-436A-87F5-B4207468C998}" presName="Name9" presStyleLbl="parChTrans1D2" presStyleIdx="1" presStyleCnt="3"/>
      <dgm:spPr/>
      <dgm:t>
        <a:bodyPr/>
        <a:lstStyle/>
        <a:p>
          <a:endParaRPr lang="en-US"/>
        </a:p>
      </dgm:t>
    </dgm:pt>
    <dgm:pt modelId="{6BFAB135-0094-4F82-AE7B-3871BE68F459}" type="pres">
      <dgm:prSet presAssocID="{EC795825-5796-436A-87F5-B4207468C998}" presName="connTx" presStyleLbl="parChTrans1D2" presStyleIdx="1" presStyleCnt="3"/>
      <dgm:spPr/>
      <dgm:t>
        <a:bodyPr/>
        <a:lstStyle/>
        <a:p>
          <a:endParaRPr lang="en-US"/>
        </a:p>
      </dgm:t>
    </dgm:pt>
    <dgm:pt modelId="{43690DBB-E40D-4341-8B0E-21506322EA5C}" type="pres">
      <dgm:prSet presAssocID="{AA4D90DA-C4B5-4928-AF35-E735F4BE68F6}" presName="node" presStyleLbl="node1" presStyleIdx="1" presStyleCnt="3">
        <dgm:presLayoutVars>
          <dgm:bulletEnabled val="1"/>
        </dgm:presLayoutVars>
      </dgm:prSet>
      <dgm:spPr/>
      <dgm:t>
        <a:bodyPr/>
        <a:lstStyle/>
        <a:p>
          <a:endParaRPr lang="en-US"/>
        </a:p>
      </dgm:t>
    </dgm:pt>
    <dgm:pt modelId="{4CEE3C84-F30A-4DE0-9BD9-ED1A80046830}" type="pres">
      <dgm:prSet presAssocID="{96820C81-4EE8-4570-B639-C2703B4E80E9}" presName="Name9" presStyleLbl="parChTrans1D2" presStyleIdx="2" presStyleCnt="3"/>
      <dgm:spPr/>
      <dgm:t>
        <a:bodyPr/>
        <a:lstStyle/>
        <a:p>
          <a:endParaRPr lang="en-US"/>
        </a:p>
      </dgm:t>
    </dgm:pt>
    <dgm:pt modelId="{3E1CFF7C-9E28-4CC3-891C-2367B418812F}" type="pres">
      <dgm:prSet presAssocID="{96820C81-4EE8-4570-B639-C2703B4E80E9}" presName="connTx" presStyleLbl="parChTrans1D2" presStyleIdx="2" presStyleCnt="3"/>
      <dgm:spPr/>
      <dgm:t>
        <a:bodyPr/>
        <a:lstStyle/>
        <a:p>
          <a:endParaRPr lang="en-US"/>
        </a:p>
      </dgm:t>
    </dgm:pt>
    <dgm:pt modelId="{F030B773-8E98-4A94-8D60-F8CE98B4CD7A}" type="pres">
      <dgm:prSet presAssocID="{3C0DE140-D44A-4DBD-ABBB-EB4BDDD79D11}" presName="node" presStyleLbl="node1" presStyleIdx="2" presStyleCnt="3">
        <dgm:presLayoutVars>
          <dgm:bulletEnabled val="1"/>
        </dgm:presLayoutVars>
      </dgm:prSet>
      <dgm:spPr/>
      <dgm:t>
        <a:bodyPr/>
        <a:lstStyle/>
        <a:p>
          <a:endParaRPr lang="en-US"/>
        </a:p>
      </dgm:t>
    </dgm:pt>
  </dgm:ptLst>
  <dgm:cxnLst>
    <dgm:cxn modelId="{B94A3A35-3673-4A1D-81B5-F94932AEE9DB}" srcId="{D0B17BDE-DE19-4ED3-8638-2EC8FCB77389}" destId="{6F1AEC35-01E0-4DF3-B081-2DAA2F553D57}" srcOrd="0" destOrd="0" parTransId="{568A067A-F0FB-4074-BB53-1954F758EA26}" sibTransId="{FA6595C3-B38D-4D03-B359-A1E93DE24046}"/>
    <dgm:cxn modelId="{D51B0A1F-39C7-4B36-AAE9-193E11C1D48E}" type="presOf" srcId="{96820C81-4EE8-4570-B639-C2703B4E80E9}" destId="{4CEE3C84-F30A-4DE0-9BD9-ED1A80046830}" srcOrd="0" destOrd="0" presId="urn:microsoft.com/office/officeart/2005/8/layout/radial1"/>
    <dgm:cxn modelId="{FB9B8AFF-8AC0-4310-88AE-7A0EFE8DC25C}" type="presOf" srcId="{EC795825-5796-436A-87F5-B4207468C998}" destId="{8F7A29E1-82C4-43A0-AA36-BB2985C545C3}" srcOrd="0" destOrd="0" presId="urn:microsoft.com/office/officeart/2005/8/layout/radial1"/>
    <dgm:cxn modelId="{0D3B99BA-83FE-4515-BEEB-0F0A9C15840F}" srcId="{6F1AEC35-01E0-4DF3-B081-2DAA2F553D57}" destId="{1CB183F4-0A8D-491C-AE36-E658A1AC0059}" srcOrd="0" destOrd="0" parTransId="{50E30908-1BD5-4A07-B827-49FF87FABA7C}" sibTransId="{92AB6AAB-5A7C-42F5-ABEF-998CA40C838C}"/>
    <dgm:cxn modelId="{67E9373A-49AD-4561-B567-F12811EFBA9B}" type="presOf" srcId="{1CB183F4-0A8D-491C-AE36-E658A1AC0059}" destId="{424D3FE4-DBD7-43D7-95AE-872CB505499D}" srcOrd="0" destOrd="0" presId="urn:microsoft.com/office/officeart/2005/8/layout/radial1"/>
    <dgm:cxn modelId="{0AA4C5B0-B2DA-4930-ACA9-33DD77A98EA4}" type="presOf" srcId="{D0B17BDE-DE19-4ED3-8638-2EC8FCB77389}" destId="{C787389C-613A-4FA2-85CB-4E8F000B08B9}" srcOrd="0" destOrd="0" presId="urn:microsoft.com/office/officeart/2005/8/layout/radial1"/>
    <dgm:cxn modelId="{EBD0FA13-A994-4429-889F-42CFDFEE9918}" type="presOf" srcId="{AA4D90DA-C4B5-4928-AF35-E735F4BE68F6}" destId="{43690DBB-E40D-4341-8B0E-21506322EA5C}" srcOrd="0" destOrd="0" presId="urn:microsoft.com/office/officeart/2005/8/layout/radial1"/>
    <dgm:cxn modelId="{1E51AE45-FC2B-4825-BB0D-3865DCDD09D7}" type="presOf" srcId="{3C0DE140-D44A-4DBD-ABBB-EB4BDDD79D11}" destId="{F030B773-8E98-4A94-8D60-F8CE98B4CD7A}" srcOrd="0" destOrd="0" presId="urn:microsoft.com/office/officeart/2005/8/layout/radial1"/>
    <dgm:cxn modelId="{C2338F19-3048-48A8-9E23-6A26A70097A6}" srcId="{6F1AEC35-01E0-4DF3-B081-2DAA2F553D57}" destId="{3C0DE140-D44A-4DBD-ABBB-EB4BDDD79D11}" srcOrd="2" destOrd="0" parTransId="{96820C81-4EE8-4570-B639-C2703B4E80E9}" sibTransId="{C96A298C-3E8D-4CC0-A6F7-DE826391262B}"/>
    <dgm:cxn modelId="{EC7FF4B3-1ECE-4AC1-BFF4-3397E12F5098}" type="presOf" srcId="{6F1AEC35-01E0-4DF3-B081-2DAA2F553D57}" destId="{38DFDAA7-74EB-4B4D-A307-9ADFA70859AC}" srcOrd="0" destOrd="0" presId="urn:microsoft.com/office/officeart/2005/8/layout/radial1"/>
    <dgm:cxn modelId="{9C2F5DCD-0401-4241-A055-3BC2A1BE793E}" type="presOf" srcId="{96820C81-4EE8-4570-B639-C2703B4E80E9}" destId="{3E1CFF7C-9E28-4CC3-891C-2367B418812F}" srcOrd="1" destOrd="0" presId="urn:microsoft.com/office/officeart/2005/8/layout/radial1"/>
    <dgm:cxn modelId="{1A3EBD9D-F2C8-4241-8FBD-B62507394181}" type="presOf" srcId="{50E30908-1BD5-4A07-B827-49FF87FABA7C}" destId="{F61F4352-1E8E-45DD-9943-D16C3BB375DF}" srcOrd="0" destOrd="0" presId="urn:microsoft.com/office/officeart/2005/8/layout/radial1"/>
    <dgm:cxn modelId="{326832F8-A4A9-49AB-96A5-1C74A4EA228E}" srcId="{6F1AEC35-01E0-4DF3-B081-2DAA2F553D57}" destId="{AA4D90DA-C4B5-4928-AF35-E735F4BE68F6}" srcOrd="1" destOrd="0" parTransId="{EC795825-5796-436A-87F5-B4207468C998}" sibTransId="{41B12EF5-4C73-482B-9186-816FA435D6BE}"/>
    <dgm:cxn modelId="{F5442AD9-56AB-4286-BEC6-EEE724E945AA}" type="presOf" srcId="{EC795825-5796-436A-87F5-B4207468C998}" destId="{6BFAB135-0094-4F82-AE7B-3871BE68F459}" srcOrd="1" destOrd="0" presId="urn:microsoft.com/office/officeart/2005/8/layout/radial1"/>
    <dgm:cxn modelId="{776AEF8F-AD9F-431D-88AB-910A71975B48}" type="presOf" srcId="{50E30908-1BD5-4A07-B827-49FF87FABA7C}" destId="{E5697B6F-67A6-4DB8-9D4F-340B0F4BC256}" srcOrd="1" destOrd="0" presId="urn:microsoft.com/office/officeart/2005/8/layout/radial1"/>
    <dgm:cxn modelId="{6F0D0DC5-7F47-4CDC-8AB2-685243FE8BC6}" type="presParOf" srcId="{C787389C-613A-4FA2-85CB-4E8F000B08B9}" destId="{38DFDAA7-74EB-4B4D-A307-9ADFA70859AC}" srcOrd="0" destOrd="0" presId="urn:microsoft.com/office/officeart/2005/8/layout/radial1"/>
    <dgm:cxn modelId="{C3F21C52-CF64-414C-A384-EE90BE26C56F}" type="presParOf" srcId="{C787389C-613A-4FA2-85CB-4E8F000B08B9}" destId="{F61F4352-1E8E-45DD-9943-D16C3BB375DF}" srcOrd="1" destOrd="0" presId="urn:microsoft.com/office/officeart/2005/8/layout/radial1"/>
    <dgm:cxn modelId="{34F97A76-69F5-4FDA-8444-6822D22F12B1}" type="presParOf" srcId="{F61F4352-1E8E-45DD-9943-D16C3BB375DF}" destId="{E5697B6F-67A6-4DB8-9D4F-340B0F4BC256}" srcOrd="0" destOrd="0" presId="urn:microsoft.com/office/officeart/2005/8/layout/radial1"/>
    <dgm:cxn modelId="{78EC0564-E512-483D-82A6-FC034D06D9BB}" type="presParOf" srcId="{C787389C-613A-4FA2-85CB-4E8F000B08B9}" destId="{424D3FE4-DBD7-43D7-95AE-872CB505499D}" srcOrd="2" destOrd="0" presId="urn:microsoft.com/office/officeart/2005/8/layout/radial1"/>
    <dgm:cxn modelId="{FF9AC548-582E-4937-9091-DBA5C95B16C7}" type="presParOf" srcId="{C787389C-613A-4FA2-85CB-4E8F000B08B9}" destId="{8F7A29E1-82C4-43A0-AA36-BB2985C545C3}" srcOrd="3" destOrd="0" presId="urn:microsoft.com/office/officeart/2005/8/layout/radial1"/>
    <dgm:cxn modelId="{73CC484E-1653-46A0-9B8D-7ED8BCBDED12}" type="presParOf" srcId="{8F7A29E1-82C4-43A0-AA36-BB2985C545C3}" destId="{6BFAB135-0094-4F82-AE7B-3871BE68F459}" srcOrd="0" destOrd="0" presId="urn:microsoft.com/office/officeart/2005/8/layout/radial1"/>
    <dgm:cxn modelId="{C07CF2EF-1E3E-470E-87DD-04C114285BAE}" type="presParOf" srcId="{C787389C-613A-4FA2-85CB-4E8F000B08B9}" destId="{43690DBB-E40D-4341-8B0E-21506322EA5C}" srcOrd="4" destOrd="0" presId="urn:microsoft.com/office/officeart/2005/8/layout/radial1"/>
    <dgm:cxn modelId="{6D690471-611D-45C0-8D4A-734574375343}" type="presParOf" srcId="{C787389C-613A-4FA2-85CB-4E8F000B08B9}" destId="{4CEE3C84-F30A-4DE0-9BD9-ED1A80046830}" srcOrd="5" destOrd="0" presId="urn:microsoft.com/office/officeart/2005/8/layout/radial1"/>
    <dgm:cxn modelId="{47438D7E-6378-46AD-A69A-9A81241A30D5}" type="presParOf" srcId="{4CEE3C84-F30A-4DE0-9BD9-ED1A80046830}" destId="{3E1CFF7C-9E28-4CC3-891C-2367B418812F}" srcOrd="0" destOrd="0" presId="urn:microsoft.com/office/officeart/2005/8/layout/radial1"/>
    <dgm:cxn modelId="{31E0CF5E-AC6E-4E1A-BA53-FCB2E560B647}" type="presParOf" srcId="{C787389C-613A-4FA2-85CB-4E8F000B08B9}" destId="{F030B773-8E98-4A94-8D60-F8CE98B4CD7A}" srcOrd="6"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F7B571-04B4-4BB4-A49D-C65F0B5A5DD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303D551-4996-48EF-94AE-0D1F07109F88}">
      <dgm:prSet phldrT="[Text]" custT="1"/>
      <dgm:spPr/>
      <dgm:t>
        <a:bodyPr/>
        <a:lstStyle/>
        <a:p>
          <a:r>
            <a:rPr lang="en-US" sz="2400" dirty="0" smtClean="0"/>
            <a:t>If employer meets 50 full-time/FTE employee threshold, two scenarios for potential shared responsibility payment </a:t>
          </a:r>
        </a:p>
        <a:p>
          <a:endParaRPr lang="en-US" sz="2900" dirty="0"/>
        </a:p>
      </dgm:t>
    </dgm:pt>
    <dgm:pt modelId="{1AB2A37C-7D11-4310-9285-AB160F962A73}" type="parTrans" cxnId="{82AC3ABD-18A4-49A1-B6C9-CA3E851F85F1}">
      <dgm:prSet/>
      <dgm:spPr/>
      <dgm:t>
        <a:bodyPr/>
        <a:lstStyle/>
        <a:p>
          <a:endParaRPr lang="en-US"/>
        </a:p>
      </dgm:t>
    </dgm:pt>
    <dgm:pt modelId="{75AA901D-FC4F-49FD-B792-94FF23682968}" type="sibTrans" cxnId="{82AC3ABD-18A4-49A1-B6C9-CA3E851F85F1}">
      <dgm:prSet/>
      <dgm:spPr/>
      <dgm:t>
        <a:bodyPr/>
        <a:lstStyle/>
        <a:p>
          <a:endParaRPr lang="en-US"/>
        </a:p>
      </dgm:t>
    </dgm:pt>
    <dgm:pt modelId="{0EAD85BC-13E9-4D40-B98A-846441F9BCF9}">
      <dgm:prSet phldrT="[Text]" custT="1"/>
      <dgm:spPr/>
      <dgm:t>
        <a:bodyPr/>
        <a:lstStyle/>
        <a:p>
          <a:pPr algn="l"/>
          <a:r>
            <a:rPr lang="en-US" sz="2500" b="1" u="sng" dirty="0" smtClean="0"/>
            <a:t>EITHER</a:t>
          </a:r>
          <a:br>
            <a:rPr lang="en-US" sz="2500" b="1" u="sng" dirty="0" smtClean="0"/>
          </a:br>
          <a:r>
            <a:rPr lang="en-US" sz="2500" b="1" u="sng" dirty="0" smtClean="0"/>
            <a:t/>
          </a:r>
          <a:br>
            <a:rPr lang="en-US" sz="2500" b="1" u="sng" dirty="0" smtClean="0"/>
          </a:br>
          <a:r>
            <a:rPr lang="en-US" sz="2500" u="none" dirty="0" smtClean="0"/>
            <a:t>(1) An employer does not offer coverage to at least 95% of its full-time employees (and their dependents), </a:t>
          </a:r>
          <a:r>
            <a:rPr lang="en-US" sz="2500" b="1" u="sng" dirty="0" smtClean="0"/>
            <a:t>OR</a:t>
          </a:r>
          <a:br>
            <a:rPr lang="en-US" sz="2500" b="1" u="sng" dirty="0" smtClean="0"/>
          </a:br>
          <a:r>
            <a:rPr lang="en-US" sz="2500" b="1" u="sng" dirty="0" smtClean="0"/>
            <a:t/>
          </a:r>
          <a:br>
            <a:rPr lang="en-US" sz="2500" b="1" u="sng" dirty="0" smtClean="0"/>
          </a:br>
          <a:r>
            <a:rPr lang="en-US" sz="2500" b="0" u="none" dirty="0" smtClean="0"/>
            <a:t>(2) </a:t>
          </a:r>
          <a:r>
            <a:rPr lang="en-US" sz="2500" u="none" dirty="0" smtClean="0"/>
            <a:t>The coverage offered to employer’s full-time employees is not “affordable” or does not provide “minimum value” </a:t>
          </a:r>
          <a:br>
            <a:rPr lang="en-US" sz="2500" u="none" dirty="0" smtClean="0"/>
          </a:br>
          <a:endParaRPr lang="en-US" sz="2500" u="none" dirty="0"/>
        </a:p>
      </dgm:t>
    </dgm:pt>
    <dgm:pt modelId="{DAD575F7-9E7D-4009-BF9D-45C88550E4E1}" type="sibTrans" cxnId="{E805554D-F4BF-4744-A960-0C7616BDAE14}">
      <dgm:prSet/>
      <dgm:spPr/>
      <dgm:t>
        <a:bodyPr/>
        <a:lstStyle/>
        <a:p>
          <a:endParaRPr lang="en-US"/>
        </a:p>
      </dgm:t>
    </dgm:pt>
    <dgm:pt modelId="{8AADC435-B88E-442F-82CE-23F00D424C41}" type="parTrans" cxnId="{E805554D-F4BF-4744-A960-0C7616BDAE14}">
      <dgm:prSet/>
      <dgm:spPr/>
      <dgm:t>
        <a:bodyPr/>
        <a:lstStyle/>
        <a:p>
          <a:endParaRPr lang="en-US"/>
        </a:p>
      </dgm:t>
    </dgm:pt>
    <dgm:pt modelId="{0AF05999-FD05-4C80-8FE7-2F2FF5FECC06}">
      <dgm:prSet phldrT="[Text]" custT="1"/>
      <dgm:spPr/>
      <dgm:t>
        <a:bodyPr/>
        <a:lstStyle/>
        <a:p>
          <a:pPr algn="l"/>
          <a:r>
            <a:rPr lang="en-US" sz="2500" u="none" dirty="0" smtClean="0">
              <a:latin typeface="Times New Roman"/>
              <a:cs typeface="Times New Roman"/>
            </a:rPr>
            <a:t> </a:t>
          </a:r>
          <a:r>
            <a:rPr lang="en-US" sz="2500" b="1" u="sng" dirty="0" smtClean="0"/>
            <a:t>AND</a:t>
          </a:r>
          <a:br>
            <a:rPr lang="en-US" sz="2500" b="1" u="sng" dirty="0" smtClean="0"/>
          </a:br>
          <a:r>
            <a:rPr lang="en-US" sz="2500" b="1" u="sng" dirty="0" smtClean="0"/>
            <a:t/>
          </a:r>
          <a:br>
            <a:rPr lang="en-US" sz="2500" b="1" u="sng" dirty="0" smtClean="0"/>
          </a:br>
          <a:r>
            <a:rPr lang="en-US" sz="2500" dirty="0" smtClean="0">
              <a:solidFill>
                <a:schemeClr val="tx1"/>
              </a:solidFill>
            </a:rPr>
            <a:t>At least one </a:t>
          </a:r>
          <a:r>
            <a:rPr lang="en-US" sz="2500" i="0" u="sng" dirty="0" smtClean="0">
              <a:solidFill>
                <a:schemeClr val="tx1"/>
              </a:solidFill>
            </a:rPr>
            <a:t>full-time</a:t>
          </a:r>
          <a:r>
            <a:rPr lang="en-US" sz="2500" i="0" u="none" dirty="0" smtClean="0">
              <a:solidFill>
                <a:schemeClr val="tx1"/>
              </a:solidFill>
            </a:rPr>
            <a:t> employee </a:t>
          </a:r>
          <a:r>
            <a:rPr lang="en-US" sz="2500" dirty="0" smtClean="0">
              <a:solidFill>
                <a:schemeClr val="tx1"/>
              </a:solidFill>
            </a:rPr>
            <a:t>receives a premium tax credit in the individual Marketplace</a:t>
          </a:r>
          <a:endParaRPr lang="en-US" sz="2500" u="none" dirty="0"/>
        </a:p>
      </dgm:t>
    </dgm:pt>
    <dgm:pt modelId="{DF3DA1D2-F041-4D79-904F-AA05DB58BF15}" type="parTrans" cxnId="{91B1B438-55A1-4D96-9643-338158ABA103}">
      <dgm:prSet/>
      <dgm:spPr/>
      <dgm:t>
        <a:bodyPr/>
        <a:lstStyle/>
        <a:p>
          <a:endParaRPr lang="en-US"/>
        </a:p>
      </dgm:t>
    </dgm:pt>
    <dgm:pt modelId="{F0783ED0-08BF-4842-AD0A-FB6AC06C4B3D}" type="sibTrans" cxnId="{91B1B438-55A1-4D96-9643-338158ABA103}">
      <dgm:prSet/>
      <dgm:spPr/>
      <dgm:t>
        <a:bodyPr/>
        <a:lstStyle/>
        <a:p>
          <a:endParaRPr lang="en-US"/>
        </a:p>
      </dgm:t>
    </dgm:pt>
    <dgm:pt modelId="{6B7C8190-0281-46A6-BC80-58042975F13C}" type="pres">
      <dgm:prSet presAssocID="{B0F7B571-04B4-4BB4-A49D-C65F0B5A5DD6}" presName="Name0" presStyleCnt="0">
        <dgm:presLayoutVars>
          <dgm:dir/>
          <dgm:animLvl val="lvl"/>
          <dgm:resizeHandles val="exact"/>
        </dgm:presLayoutVars>
      </dgm:prSet>
      <dgm:spPr/>
      <dgm:t>
        <a:bodyPr/>
        <a:lstStyle/>
        <a:p>
          <a:endParaRPr lang="en-US"/>
        </a:p>
      </dgm:t>
    </dgm:pt>
    <dgm:pt modelId="{7162DA4A-1845-4144-9F29-7E2DDE725F77}" type="pres">
      <dgm:prSet presAssocID="{2303D551-4996-48EF-94AE-0D1F07109F88}" presName="composite" presStyleCnt="0"/>
      <dgm:spPr/>
    </dgm:pt>
    <dgm:pt modelId="{2368C3DB-9531-414A-B842-7FFBF3B8094F}" type="pres">
      <dgm:prSet presAssocID="{2303D551-4996-48EF-94AE-0D1F07109F88}" presName="parTx" presStyleLbl="alignNode1" presStyleIdx="0" presStyleCnt="1" custScaleY="100000" custLinFactNeighborX="-72" custLinFactNeighborY="-17676">
        <dgm:presLayoutVars>
          <dgm:chMax val="0"/>
          <dgm:chPref val="0"/>
          <dgm:bulletEnabled val="1"/>
        </dgm:presLayoutVars>
      </dgm:prSet>
      <dgm:spPr/>
      <dgm:t>
        <a:bodyPr/>
        <a:lstStyle/>
        <a:p>
          <a:endParaRPr lang="en-US"/>
        </a:p>
      </dgm:t>
    </dgm:pt>
    <dgm:pt modelId="{5274EC75-E280-461C-B223-15B447960949}" type="pres">
      <dgm:prSet presAssocID="{2303D551-4996-48EF-94AE-0D1F07109F88}" presName="desTx" presStyleLbl="alignAccFollowNode1" presStyleIdx="0" presStyleCnt="1" custAng="0" custScaleY="100000" custLinFactNeighborX="-72" custLinFactNeighborY="-10435">
        <dgm:presLayoutVars>
          <dgm:bulletEnabled val="1"/>
        </dgm:presLayoutVars>
      </dgm:prSet>
      <dgm:spPr/>
      <dgm:t>
        <a:bodyPr/>
        <a:lstStyle/>
        <a:p>
          <a:endParaRPr lang="en-US"/>
        </a:p>
      </dgm:t>
    </dgm:pt>
  </dgm:ptLst>
  <dgm:cxnLst>
    <dgm:cxn modelId="{17AD8017-CBAD-554B-840F-D6159E6C4600}" type="presOf" srcId="{B0F7B571-04B4-4BB4-A49D-C65F0B5A5DD6}" destId="{6B7C8190-0281-46A6-BC80-58042975F13C}" srcOrd="0" destOrd="0" presId="urn:microsoft.com/office/officeart/2005/8/layout/hList1"/>
    <dgm:cxn modelId="{91B1B438-55A1-4D96-9643-338158ABA103}" srcId="{2303D551-4996-48EF-94AE-0D1F07109F88}" destId="{0AF05999-FD05-4C80-8FE7-2F2FF5FECC06}" srcOrd="1" destOrd="0" parTransId="{DF3DA1D2-F041-4D79-904F-AA05DB58BF15}" sibTransId="{F0783ED0-08BF-4842-AD0A-FB6AC06C4B3D}"/>
    <dgm:cxn modelId="{E805554D-F4BF-4744-A960-0C7616BDAE14}" srcId="{2303D551-4996-48EF-94AE-0D1F07109F88}" destId="{0EAD85BC-13E9-4D40-B98A-846441F9BCF9}" srcOrd="0" destOrd="0" parTransId="{8AADC435-B88E-442F-82CE-23F00D424C41}" sibTransId="{DAD575F7-9E7D-4009-BF9D-45C88550E4E1}"/>
    <dgm:cxn modelId="{0BC7E516-4628-DD49-9BC9-E3572BBFFDC5}" type="presOf" srcId="{2303D551-4996-48EF-94AE-0D1F07109F88}" destId="{2368C3DB-9531-414A-B842-7FFBF3B8094F}" srcOrd="0" destOrd="0" presId="urn:microsoft.com/office/officeart/2005/8/layout/hList1"/>
    <dgm:cxn modelId="{DF6AC28F-E9CE-4689-9111-9A00013E7308}" type="presOf" srcId="{0AF05999-FD05-4C80-8FE7-2F2FF5FECC06}" destId="{5274EC75-E280-461C-B223-15B447960949}" srcOrd="0" destOrd="1" presId="urn:microsoft.com/office/officeart/2005/8/layout/hList1"/>
    <dgm:cxn modelId="{07BBDF7B-01B4-4A34-9272-D35C9DCD4327}" type="presOf" srcId="{0EAD85BC-13E9-4D40-B98A-846441F9BCF9}" destId="{5274EC75-E280-461C-B223-15B447960949}" srcOrd="0" destOrd="0" presId="urn:microsoft.com/office/officeart/2005/8/layout/hList1"/>
    <dgm:cxn modelId="{82AC3ABD-18A4-49A1-B6C9-CA3E851F85F1}" srcId="{B0F7B571-04B4-4BB4-A49D-C65F0B5A5DD6}" destId="{2303D551-4996-48EF-94AE-0D1F07109F88}" srcOrd="0" destOrd="0" parTransId="{1AB2A37C-7D11-4310-9285-AB160F962A73}" sibTransId="{75AA901D-FC4F-49FD-B792-94FF23682968}"/>
    <dgm:cxn modelId="{801139B3-F4D0-754F-BF13-C4F27F25B875}" type="presParOf" srcId="{6B7C8190-0281-46A6-BC80-58042975F13C}" destId="{7162DA4A-1845-4144-9F29-7E2DDE725F77}" srcOrd="0" destOrd="0" presId="urn:microsoft.com/office/officeart/2005/8/layout/hList1"/>
    <dgm:cxn modelId="{17551180-7BEC-B045-AFE2-62BCF3B99234}" type="presParOf" srcId="{7162DA4A-1845-4144-9F29-7E2DDE725F77}" destId="{2368C3DB-9531-414A-B842-7FFBF3B8094F}" srcOrd="0" destOrd="0" presId="urn:microsoft.com/office/officeart/2005/8/layout/hList1"/>
    <dgm:cxn modelId="{EC85C78B-58A9-F04D-8EDA-B731175D1CFA}" type="presParOf" srcId="{7162DA4A-1845-4144-9F29-7E2DDE725F77}" destId="{5274EC75-E280-461C-B223-15B44796094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162240A-1A39-4B9C-8C95-79131B89361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25260B8-35F8-4F44-AB5E-1852760C57F2}">
      <dgm:prSet phldrT="[Text]" custT="1"/>
      <dgm:spPr/>
      <dgm:t>
        <a:bodyPr/>
        <a:lstStyle/>
        <a:p>
          <a:r>
            <a:rPr lang="en-US" sz="2200" dirty="0" smtClean="0"/>
            <a:t>Coverage Provides Minimum Value</a:t>
          </a:r>
          <a:endParaRPr lang="en-US" sz="2200" dirty="0"/>
        </a:p>
      </dgm:t>
    </dgm:pt>
    <dgm:pt modelId="{01C2AB3D-8299-42CD-9697-580A7B501480}" type="parTrans" cxnId="{245AFC3D-2628-4B89-9021-776A5FD373B2}">
      <dgm:prSet/>
      <dgm:spPr/>
      <dgm:t>
        <a:bodyPr/>
        <a:lstStyle/>
        <a:p>
          <a:endParaRPr lang="en-US"/>
        </a:p>
      </dgm:t>
    </dgm:pt>
    <dgm:pt modelId="{1C7B4660-7586-44DE-B9B5-5E540009992E}" type="sibTrans" cxnId="{245AFC3D-2628-4B89-9021-776A5FD373B2}">
      <dgm:prSet/>
      <dgm:spPr/>
      <dgm:t>
        <a:bodyPr/>
        <a:lstStyle/>
        <a:p>
          <a:endParaRPr lang="en-US"/>
        </a:p>
      </dgm:t>
    </dgm:pt>
    <dgm:pt modelId="{565235EF-BAE0-4446-9647-539FCBCC701D}">
      <dgm:prSet phldrT="[Text]"/>
      <dgm:spPr/>
      <dgm:t>
        <a:bodyPr/>
        <a:lstStyle/>
        <a:p>
          <a:r>
            <a:rPr lang="en-US" dirty="0" smtClean="0"/>
            <a:t>Plan must cover, on average, </a:t>
          </a:r>
          <a:r>
            <a:rPr lang="en-US" u="sng" dirty="0" smtClean="0"/>
            <a:t>at least 60%</a:t>
          </a:r>
          <a:r>
            <a:rPr lang="en-US" u="none" dirty="0" smtClean="0"/>
            <a:t> of the plan’s total cost of incurred benefits</a:t>
          </a:r>
          <a:endParaRPr lang="en-US" u="none" dirty="0"/>
        </a:p>
      </dgm:t>
    </dgm:pt>
    <dgm:pt modelId="{30EF6DE7-F7CF-48D7-B485-316396D7911E}" type="parTrans" cxnId="{249D2799-B0AB-4682-B413-57E076459393}">
      <dgm:prSet/>
      <dgm:spPr/>
      <dgm:t>
        <a:bodyPr/>
        <a:lstStyle/>
        <a:p>
          <a:endParaRPr lang="en-US"/>
        </a:p>
      </dgm:t>
    </dgm:pt>
    <dgm:pt modelId="{7D886031-228B-4E12-8396-8AB3674C69F6}" type="sibTrans" cxnId="{249D2799-B0AB-4682-B413-57E076459393}">
      <dgm:prSet/>
      <dgm:spPr/>
      <dgm:t>
        <a:bodyPr/>
        <a:lstStyle/>
        <a:p>
          <a:endParaRPr lang="en-US"/>
        </a:p>
      </dgm:t>
    </dgm:pt>
    <dgm:pt modelId="{D4024167-546D-418D-97E9-FB656AA891C6}">
      <dgm:prSet phldrT="[Text]" custT="1"/>
      <dgm:spPr/>
      <dgm:t>
        <a:bodyPr/>
        <a:lstStyle/>
        <a:p>
          <a:r>
            <a:rPr lang="en-US" sz="2200" dirty="0" smtClean="0"/>
            <a:t>Coverage is </a:t>
          </a:r>
          <a:br>
            <a:rPr lang="en-US" sz="2200" dirty="0" smtClean="0"/>
          </a:br>
          <a:r>
            <a:rPr lang="en-US" sz="2200" dirty="0" smtClean="0"/>
            <a:t>Affordable</a:t>
          </a:r>
          <a:endParaRPr lang="en-US" sz="2200" dirty="0"/>
        </a:p>
      </dgm:t>
    </dgm:pt>
    <dgm:pt modelId="{8D8073CA-FDD1-4002-9B67-233E32027FAC}" type="parTrans" cxnId="{2A15322C-A9F3-40FD-89A9-0077BE910542}">
      <dgm:prSet/>
      <dgm:spPr/>
      <dgm:t>
        <a:bodyPr/>
        <a:lstStyle/>
        <a:p>
          <a:endParaRPr lang="en-US"/>
        </a:p>
      </dgm:t>
    </dgm:pt>
    <dgm:pt modelId="{4C7AC856-38A1-4A87-8620-10A5638018C7}" type="sibTrans" cxnId="{2A15322C-A9F3-40FD-89A9-0077BE910542}">
      <dgm:prSet/>
      <dgm:spPr/>
      <dgm:t>
        <a:bodyPr/>
        <a:lstStyle/>
        <a:p>
          <a:endParaRPr lang="en-US"/>
        </a:p>
      </dgm:t>
    </dgm:pt>
    <dgm:pt modelId="{AA8851E1-47ED-40C4-A59C-CC59312B03AD}">
      <dgm:prSet phldrT="[Text]"/>
      <dgm:spPr/>
      <dgm:t>
        <a:bodyPr/>
        <a:lstStyle/>
        <a:p>
          <a:r>
            <a:rPr lang="en-US" dirty="0" smtClean="0"/>
            <a:t>Coverage is unaffordable if the full-time employee’s share of self-only coverage costs </a:t>
          </a:r>
          <a:r>
            <a:rPr lang="en-US" u="sng" dirty="0" smtClean="0"/>
            <a:t>more than 9.5% </a:t>
          </a:r>
          <a:r>
            <a:rPr lang="en-US" dirty="0" smtClean="0"/>
            <a:t>of his/her annual </a:t>
          </a:r>
          <a:r>
            <a:rPr lang="en-US" u="sng" dirty="0" smtClean="0"/>
            <a:t>household income</a:t>
          </a:r>
          <a:endParaRPr lang="en-US" u="sng" dirty="0"/>
        </a:p>
      </dgm:t>
    </dgm:pt>
    <dgm:pt modelId="{FE420555-3F07-426B-96DE-79A45DDF1562}" type="parTrans" cxnId="{D0649427-0950-4545-8BEA-31857A3CB9B4}">
      <dgm:prSet/>
      <dgm:spPr/>
      <dgm:t>
        <a:bodyPr/>
        <a:lstStyle/>
        <a:p>
          <a:endParaRPr lang="en-US"/>
        </a:p>
      </dgm:t>
    </dgm:pt>
    <dgm:pt modelId="{D35834E1-7F39-4904-BE55-C0DDB26338A8}" type="sibTrans" cxnId="{D0649427-0950-4545-8BEA-31857A3CB9B4}">
      <dgm:prSet/>
      <dgm:spPr/>
      <dgm:t>
        <a:bodyPr/>
        <a:lstStyle/>
        <a:p>
          <a:endParaRPr lang="en-US"/>
        </a:p>
      </dgm:t>
    </dgm:pt>
    <dgm:pt modelId="{132B99D4-4332-432B-BB7A-5B8B03DF124D}">
      <dgm:prSet phldrT="[Text]"/>
      <dgm:spPr/>
      <dgm:t>
        <a:bodyPr/>
        <a:lstStyle/>
        <a:p>
          <a:endParaRPr lang="en-US" dirty="0"/>
        </a:p>
      </dgm:t>
    </dgm:pt>
    <dgm:pt modelId="{5E8CABE3-7CD2-4ADA-84AD-F07D5133E7E8}" type="parTrans" cxnId="{3DCB6D40-4B94-480D-A21D-68841AE1C817}">
      <dgm:prSet/>
      <dgm:spPr/>
      <dgm:t>
        <a:bodyPr/>
        <a:lstStyle/>
        <a:p>
          <a:endParaRPr lang="en-US"/>
        </a:p>
      </dgm:t>
    </dgm:pt>
    <dgm:pt modelId="{C4D834D9-BEBD-4743-85DE-FA9464ACAE92}" type="sibTrans" cxnId="{3DCB6D40-4B94-480D-A21D-68841AE1C817}">
      <dgm:prSet/>
      <dgm:spPr/>
      <dgm:t>
        <a:bodyPr/>
        <a:lstStyle/>
        <a:p>
          <a:endParaRPr lang="en-US"/>
        </a:p>
      </dgm:t>
    </dgm:pt>
    <dgm:pt modelId="{617AEC3F-6152-4331-9524-6551E0E05C42}">
      <dgm:prSet phldrT="[Text]"/>
      <dgm:spPr/>
      <dgm:t>
        <a:bodyPr/>
        <a:lstStyle/>
        <a:p>
          <a:r>
            <a:rPr lang="en-US" b="1" dirty="0" smtClean="0"/>
            <a:t>Affordability safe harbor: </a:t>
          </a:r>
          <a:r>
            <a:rPr lang="en-US" b="0" dirty="0" smtClean="0"/>
            <a:t>If the cost to the employee of a self-only plan is not more than 9.5% of his/her wages as reported on Box 1 of the W-2, it’s deemed affordable for purposes of Employer </a:t>
          </a:r>
          <a:r>
            <a:rPr lang="en-US" b="0" smtClean="0"/>
            <a:t>Shared Responsibility</a:t>
          </a:r>
          <a:endParaRPr lang="en-US" b="0" dirty="0"/>
        </a:p>
      </dgm:t>
    </dgm:pt>
    <dgm:pt modelId="{7FD699DC-7CBC-45C6-8003-3B38ED6CAA1D}" type="parTrans" cxnId="{B1727E0A-E486-44AA-A273-E7FEE5E0CA55}">
      <dgm:prSet/>
      <dgm:spPr/>
      <dgm:t>
        <a:bodyPr/>
        <a:lstStyle/>
        <a:p>
          <a:endParaRPr lang="en-US"/>
        </a:p>
      </dgm:t>
    </dgm:pt>
    <dgm:pt modelId="{C36CB712-14CD-4DB5-A3B5-2A153CC53EA0}" type="sibTrans" cxnId="{B1727E0A-E486-44AA-A273-E7FEE5E0CA55}">
      <dgm:prSet/>
      <dgm:spPr/>
      <dgm:t>
        <a:bodyPr/>
        <a:lstStyle/>
        <a:p>
          <a:endParaRPr lang="en-US"/>
        </a:p>
      </dgm:t>
    </dgm:pt>
    <dgm:pt modelId="{D9DB549A-7A9F-4A34-B3C1-5B5F152991B2}">
      <dgm:prSet phldrT="[Text]"/>
      <dgm:spPr/>
      <dgm:t>
        <a:bodyPr/>
        <a:lstStyle/>
        <a:p>
          <a:r>
            <a:rPr lang="en-US" dirty="0" smtClean="0"/>
            <a:t>HHS and IRS have an </a:t>
          </a:r>
          <a:r>
            <a:rPr lang="en-US" dirty="0" smtClean="0">
              <a:hlinkClick xmlns:r="http://schemas.openxmlformats.org/officeDocument/2006/relationships" r:id="rId1"/>
            </a:rPr>
            <a:t>online calculator</a:t>
          </a:r>
          <a:r>
            <a:rPr lang="en-US" dirty="0" smtClean="0"/>
            <a:t> employers can use to input their plan details and determine if it meets the 60% value threshold.  </a:t>
          </a:r>
          <a:endParaRPr lang="en-US" dirty="0"/>
        </a:p>
      </dgm:t>
    </dgm:pt>
    <dgm:pt modelId="{1349B511-08BF-4FB5-88E5-C7FC3EA94377}" type="parTrans" cxnId="{0520D674-119A-4093-8024-E1C42BD4BE7E}">
      <dgm:prSet/>
      <dgm:spPr/>
      <dgm:t>
        <a:bodyPr/>
        <a:lstStyle/>
        <a:p>
          <a:endParaRPr lang="en-US"/>
        </a:p>
      </dgm:t>
    </dgm:pt>
    <dgm:pt modelId="{E8B53EFC-C01C-41DA-A81E-6C40CEE93604}" type="sibTrans" cxnId="{0520D674-119A-4093-8024-E1C42BD4BE7E}">
      <dgm:prSet/>
      <dgm:spPr/>
      <dgm:t>
        <a:bodyPr/>
        <a:lstStyle/>
        <a:p>
          <a:endParaRPr lang="en-US"/>
        </a:p>
      </dgm:t>
    </dgm:pt>
    <dgm:pt modelId="{1846AC98-1C3C-491C-A4D1-E222A06B3AF5}" type="pres">
      <dgm:prSet presAssocID="{C162240A-1A39-4B9C-8C95-79131B89361A}" presName="Name0" presStyleCnt="0">
        <dgm:presLayoutVars>
          <dgm:dir/>
          <dgm:animLvl val="lvl"/>
          <dgm:resizeHandles val="exact"/>
        </dgm:presLayoutVars>
      </dgm:prSet>
      <dgm:spPr/>
      <dgm:t>
        <a:bodyPr/>
        <a:lstStyle/>
        <a:p>
          <a:endParaRPr lang="en-US"/>
        </a:p>
      </dgm:t>
    </dgm:pt>
    <dgm:pt modelId="{18728634-5ED5-4078-982E-2E1A2578AB21}" type="pres">
      <dgm:prSet presAssocID="{525260B8-35F8-4F44-AB5E-1852760C57F2}" presName="composite" presStyleCnt="0"/>
      <dgm:spPr/>
    </dgm:pt>
    <dgm:pt modelId="{D5A95267-0669-41E0-8087-7649056F9258}" type="pres">
      <dgm:prSet presAssocID="{525260B8-35F8-4F44-AB5E-1852760C57F2}" presName="parTx" presStyleLbl="alignNode1" presStyleIdx="0" presStyleCnt="2" custLinFactNeighborX="-1" custLinFactNeighborY="-75524">
        <dgm:presLayoutVars>
          <dgm:chMax val="0"/>
          <dgm:chPref val="0"/>
          <dgm:bulletEnabled val="1"/>
        </dgm:presLayoutVars>
      </dgm:prSet>
      <dgm:spPr/>
      <dgm:t>
        <a:bodyPr/>
        <a:lstStyle/>
        <a:p>
          <a:endParaRPr lang="en-US"/>
        </a:p>
      </dgm:t>
    </dgm:pt>
    <dgm:pt modelId="{95FEC63F-C678-4BCB-8DE7-4039C2AB51D2}" type="pres">
      <dgm:prSet presAssocID="{525260B8-35F8-4F44-AB5E-1852760C57F2}" presName="desTx" presStyleLbl="alignAccFollowNode1" presStyleIdx="0" presStyleCnt="2" custLinFactNeighborX="-1" custLinFactNeighborY="-2058">
        <dgm:presLayoutVars>
          <dgm:bulletEnabled val="1"/>
        </dgm:presLayoutVars>
      </dgm:prSet>
      <dgm:spPr/>
      <dgm:t>
        <a:bodyPr/>
        <a:lstStyle/>
        <a:p>
          <a:endParaRPr lang="en-US"/>
        </a:p>
      </dgm:t>
    </dgm:pt>
    <dgm:pt modelId="{E2B55A8B-A1F1-4EB4-BB9F-6F799E36344C}" type="pres">
      <dgm:prSet presAssocID="{1C7B4660-7586-44DE-B9B5-5E540009992E}" presName="space" presStyleCnt="0"/>
      <dgm:spPr/>
    </dgm:pt>
    <dgm:pt modelId="{9B99C46D-E629-4184-8772-A6E93FC2E46B}" type="pres">
      <dgm:prSet presAssocID="{D4024167-546D-418D-97E9-FB656AA891C6}" presName="composite" presStyleCnt="0"/>
      <dgm:spPr/>
    </dgm:pt>
    <dgm:pt modelId="{9AFC5E7C-BE28-41C4-8C24-7B56D7DB68C2}" type="pres">
      <dgm:prSet presAssocID="{D4024167-546D-418D-97E9-FB656AA891C6}" presName="parTx" presStyleLbl="alignNode1" presStyleIdx="1" presStyleCnt="2" custLinFactNeighborX="-1650" custLinFactNeighborY="-75524">
        <dgm:presLayoutVars>
          <dgm:chMax val="0"/>
          <dgm:chPref val="0"/>
          <dgm:bulletEnabled val="1"/>
        </dgm:presLayoutVars>
      </dgm:prSet>
      <dgm:spPr/>
      <dgm:t>
        <a:bodyPr/>
        <a:lstStyle/>
        <a:p>
          <a:endParaRPr lang="en-US"/>
        </a:p>
      </dgm:t>
    </dgm:pt>
    <dgm:pt modelId="{2CBC2594-5D0D-419B-B054-95EA6E8CA166}" type="pres">
      <dgm:prSet presAssocID="{D4024167-546D-418D-97E9-FB656AA891C6}" presName="desTx" presStyleLbl="alignAccFollowNode1" presStyleIdx="1" presStyleCnt="2" custLinFactNeighborX="-1519" custLinFactNeighborY="-1955">
        <dgm:presLayoutVars>
          <dgm:bulletEnabled val="1"/>
        </dgm:presLayoutVars>
      </dgm:prSet>
      <dgm:spPr/>
      <dgm:t>
        <a:bodyPr/>
        <a:lstStyle/>
        <a:p>
          <a:endParaRPr lang="en-US"/>
        </a:p>
      </dgm:t>
    </dgm:pt>
  </dgm:ptLst>
  <dgm:cxnLst>
    <dgm:cxn modelId="{9286B03E-225D-4B47-97DF-2F7509B6A709}" type="presOf" srcId="{617AEC3F-6152-4331-9524-6551E0E05C42}" destId="{2CBC2594-5D0D-419B-B054-95EA6E8CA166}" srcOrd="0" destOrd="1" presId="urn:microsoft.com/office/officeart/2005/8/layout/hList1"/>
    <dgm:cxn modelId="{9F91460C-EC40-B14E-91BD-EA1677ED4D8D}" type="presOf" srcId="{525260B8-35F8-4F44-AB5E-1852760C57F2}" destId="{D5A95267-0669-41E0-8087-7649056F9258}" srcOrd="0" destOrd="0" presId="urn:microsoft.com/office/officeart/2005/8/layout/hList1"/>
    <dgm:cxn modelId="{245AFC3D-2628-4B89-9021-776A5FD373B2}" srcId="{C162240A-1A39-4B9C-8C95-79131B89361A}" destId="{525260B8-35F8-4F44-AB5E-1852760C57F2}" srcOrd="0" destOrd="0" parTransId="{01C2AB3D-8299-42CD-9697-580A7B501480}" sibTransId="{1C7B4660-7586-44DE-B9B5-5E540009992E}"/>
    <dgm:cxn modelId="{0520D674-119A-4093-8024-E1C42BD4BE7E}" srcId="{525260B8-35F8-4F44-AB5E-1852760C57F2}" destId="{D9DB549A-7A9F-4A34-B3C1-5B5F152991B2}" srcOrd="1" destOrd="0" parTransId="{1349B511-08BF-4FB5-88E5-C7FC3EA94377}" sibTransId="{E8B53EFC-C01C-41DA-A81E-6C40CEE93604}"/>
    <dgm:cxn modelId="{6D1DA133-D6D7-8A42-89C6-09716841B20B}" type="presOf" srcId="{565235EF-BAE0-4446-9647-539FCBCC701D}" destId="{95FEC63F-C678-4BCB-8DE7-4039C2AB51D2}" srcOrd="0" destOrd="0" presId="urn:microsoft.com/office/officeart/2005/8/layout/hList1"/>
    <dgm:cxn modelId="{717FAB98-97BE-1447-B1A5-FD873A90769B}" type="presOf" srcId="{D4024167-546D-418D-97E9-FB656AA891C6}" destId="{9AFC5E7C-BE28-41C4-8C24-7B56D7DB68C2}" srcOrd="0" destOrd="0" presId="urn:microsoft.com/office/officeart/2005/8/layout/hList1"/>
    <dgm:cxn modelId="{C10F6C1B-9560-BA41-802D-346947DFF7DB}" type="presOf" srcId="{C162240A-1A39-4B9C-8C95-79131B89361A}" destId="{1846AC98-1C3C-491C-A4D1-E222A06B3AF5}" srcOrd="0" destOrd="0" presId="urn:microsoft.com/office/officeart/2005/8/layout/hList1"/>
    <dgm:cxn modelId="{3DCB6D40-4B94-480D-A21D-68841AE1C817}" srcId="{D4024167-546D-418D-97E9-FB656AA891C6}" destId="{132B99D4-4332-432B-BB7A-5B8B03DF124D}" srcOrd="2" destOrd="0" parTransId="{5E8CABE3-7CD2-4ADA-84AD-F07D5133E7E8}" sibTransId="{C4D834D9-BEBD-4743-85DE-FA9464ACAE92}"/>
    <dgm:cxn modelId="{D0649427-0950-4545-8BEA-31857A3CB9B4}" srcId="{D4024167-546D-418D-97E9-FB656AA891C6}" destId="{AA8851E1-47ED-40C4-A59C-CC59312B03AD}" srcOrd="0" destOrd="0" parTransId="{FE420555-3F07-426B-96DE-79A45DDF1562}" sibTransId="{D35834E1-7F39-4904-BE55-C0DDB26338A8}"/>
    <dgm:cxn modelId="{9179192D-0C99-1041-B7E1-3B6EA9027217}" type="presOf" srcId="{D9DB549A-7A9F-4A34-B3C1-5B5F152991B2}" destId="{95FEC63F-C678-4BCB-8DE7-4039C2AB51D2}" srcOrd="0" destOrd="1" presId="urn:microsoft.com/office/officeart/2005/8/layout/hList1"/>
    <dgm:cxn modelId="{249D2799-B0AB-4682-B413-57E076459393}" srcId="{525260B8-35F8-4F44-AB5E-1852760C57F2}" destId="{565235EF-BAE0-4446-9647-539FCBCC701D}" srcOrd="0" destOrd="0" parTransId="{30EF6DE7-F7CF-48D7-B485-316396D7911E}" sibTransId="{7D886031-228B-4E12-8396-8AB3674C69F6}"/>
    <dgm:cxn modelId="{1324BFBF-A04D-9542-B142-2B5BE974157C}" type="presOf" srcId="{132B99D4-4332-432B-BB7A-5B8B03DF124D}" destId="{2CBC2594-5D0D-419B-B054-95EA6E8CA166}" srcOrd="0" destOrd="2" presId="urn:microsoft.com/office/officeart/2005/8/layout/hList1"/>
    <dgm:cxn modelId="{6CA2A490-60FE-6141-B0FE-E845A1E59CB9}" type="presOf" srcId="{AA8851E1-47ED-40C4-A59C-CC59312B03AD}" destId="{2CBC2594-5D0D-419B-B054-95EA6E8CA166}" srcOrd="0" destOrd="0" presId="urn:microsoft.com/office/officeart/2005/8/layout/hList1"/>
    <dgm:cxn modelId="{B1727E0A-E486-44AA-A273-E7FEE5E0CA55}" srcId="{D4024167-546D-418D-97E9-FB656AA891C6}" destId="{617AEC3F-6152-4331-9524-6551E0E05C42}" srcOrd="1" destOrd="0" parTransId="{7FD699DC-7CBC-45C6-8003-3B38ED6CAA1D}" sibTransId="{C36CB712-14CD-4DB5-A3B5-2A153CC53EA0}"/>
    <dgm:cxn modelId="{2A15322C-A9F3-40FD-89A9-0077BE910542}" srcId="{C162240A-1A39-4B9C-8C95-79131B89361A}" destId="{D4024167-546D-418D-97E9-FB656AA891C6}" srcOrd="1" destOrd="0" parTransId="{8D8073CA-FDD1-4002-9B67-233E32027FAC}" sibTransId="{4C7AC856-38A1-4A87-8620-10A5638018C7}"/>
    <dgm:cxn modelId="{2AD12664-0C9A-014A-8668-E325DF85B511}" type="presParOf" srcId="{1846AC98-1C3C-491C-A4D1-E222A06B3AF5}" destId="{18728634-5ED5-4078-982E-2E1A2578AB21}" srcOrd="0" destOrd="0" presId="urn:microsoft.com/office/officeart/2005/8/layout/hList1"/>
    <dgm:cxn modelId="{6D755552-8B1D-9446-B381-0CA9D0BF91D2}" type="presParOf" srcId="{18728634-5ED5-4078-982E-2E1A2578AB21}" destId="{D5A95267-0669-41E0-8087-7649056F9258}" srcOrd="0" destOrd="0" presId="urn:microsoft.com/office/officeart/2005/8/layout/hList1"/>
    <dgm:cxn modelId="{78E0093D-7B0A-3246-8B78-614195572D17}" type="presParOf" srcId="{18728634-5ED5-4078-982E-2E1A2578AB21}" destId="{95FEC63F-C678-4BCB-8DE7-4039C2AB51D2}" srcOrd="1" destOrd="0" presId="urn:microsoft.com/office/officeart/2005/8/layout/hList1"/>
    <dgm:cxn modelId="{CE9404F0-6805-884C-82B3-952909B95B6C}" type="presParOf" srcId="{1846AC98-1C3C-491C-A4D1-E222A06B3AF5}" destId="{E2B55A8B-A1F1-4EB4-BB9F-6F799E36344C}" srcOrd="1" destOrd="0" presId="urn:microsoft.com/office/officeart/2005/8/layout/hList1"/>
    <dgm:cxn modelId="{6892FB51-A8DD-4E49-A7C2-63AF64B504CE}" type="presParOf" srcId="{1846AC98-1C3C-491C-A4D1-E222A06B3AF5}" destId="{9B99C46D-E629-4184-8772-A6E93FC2E46B}" srcOrd="2" destOrd="0" presId="urn:microsoft.com/office/officeart/2005/8/layout/hList1"/>
    <dgm:cxn modelId="{E7FB3E98-A12A-154A-BBAC-5FE54ECDF5A9}" type="presParOf" srcId="{9B99C46D-E629-4184-8772-A6E93FC2E46B}" destId="{9AFC5E7C-BE28-41C4-8C24-7B56D7DB68C2}" srcOrd="0" destOrd="0" presId="urn:microsoft.com/office/officeart/2005/8/layout/hList1"/>
    <dgm:cxn modelId="{8A0764FC-8ECC-954A-8290-9893045B4A2B}" type="presParOf" srcId="{9B99C46D-E629-4184-8772-A6E93FC2E46B}" destId="{2CBC2594-5D0D-419B-B054-95EA6E8CA16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62240A-1A39-4B9C-8C95-79131B89361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525260B8-35F8-4F44-AB5E-1852760C57F2}">
      <dgm:prSet phldrT="[Text]" custT="1"/>
      <dgm:spPr/>
      <dgm:t>
        <a:bodyPr/>
        <a:lstStyle/>
        <a:p>
          <a:pPr algn="ctr"/>
          <a:r>
            <a:rPr lang="en-US" sz="2100" dirty="0" smtClean="0"/>
            <a:t/>
          </a:r>
          <a:br>
            <a:rPr lang="en-US" sz="2100" dirty="0" smtClean="0"/>
          </a:br>
          <a:r>
            <a:rPr lang="en-US" sz="2100" dirty="0" smtClean="0"/>
            <a:t>If Coverage Not Offered to At Least 95% of Full-Time              Employees, Then 	 	</a:t>
          </a:r>
          <a:endParaRPr lang="en-US" sz="2100" dirty="0"/>
        </a:p>
      </dgm:t>
    </dgm:pt>
    <dgm:pt modelId="{01C2AB3D-8299-42CD-9697-580A7B501480}" type="parTrans" cxnId="{245AFC3D-2628-4B89-9021-776A5FD373B2}">
      <dgm:prSet/>
      <dgm:spPr/>
      <dgm:t>
        <a:bodyPr/>
        <a:lstStyle/>
        <a:p>
          <a:endParaRPr lang="en-US"/>
        </a:p>
      </dgm:t>
    </dgm:pt>
    <dgm:pt modelId="{1C7B4660-7586-44DE-B9B5-5E540009992E}" type="sibTrans" cxnId="{245AFC3D-2628-4B89-9021-776A5FD373B2}">
      <dgm:prSet/>
      <dgm:spPr/>
      <dgm:t>
        <a:bodyPr/>
        <a:lstStyle/>
        <a:p>
          <a:endParaRPr lang="en-US"/>
        </a:p>
      </dgm:t>
    </dgm:pt>
    <dgm:pt modelId="{D4024167-546D-418D-97E9-FB656AA891C6}">
      <dgm:prSet phldrT="[Text]" custT="1"/>
      <dgm:spPr/>
      <dgm:t>
        <a:bodyPr/>
        <a:lstStyle/>
        <a:p>
          <a:r>
            <a:rPr lang="en-US" sz="2100" dirty="0" smtClean="0"/>
            <a:t>If Coverage Offered to Full-Time Employees, But Either Not Affordable or Does Not Meet Minimum Value, Then</a:t>
          </a:r>
          <a:endParaRPr lang="en-US" sz="2100" dirty="0"/>
        </a:p>
      </dgm:t>
    </dgm:pt>
    <dgm:pt modelId="{8D8073CA-FDD1-4002-9B67-233E32027FAC}" type="parTrans" cxnId="{2A15322C-A9F3-40FD-89A9-0077BE910542}">
      <dgm:prSet/>
      <dgm:spPr/>
      <dgm:t>
        <a:bodyPr/>
        <a:lstStyle/>
        <a:p>
          <a:endParaRPr lang="en-US"/>
        </a:p>
      </dgm:t>
    </dgm:pt>
    <dgm:pt modelId="{4C7AC856-38A1-4A87-8620-10A5638018C7}" type="sibTrans" cxnId="{2A15322C-A9F3-40FD-89A9-0077BE910542}">
      <dgm:prSet/>
      <dgm:spPr/>
      <dgm:t>
        <a:bodyPr/>
        <a:lstStyle/>
        <a:p>
          <a:endParaRPr lang="en-US"/>
        </a:p>
      </dgm:t>
    </dgm:pt>
    <dgm:pt modelId="{AA8851E1-47ED-40C4-A59C-CC59312B03AD}">
      <dgm:prSet phldrT="[Text]"/>
      <dgm:spPr/>
      <dgm:t>
        <a:bodyPr/>
        <a:lstStyle/>
        <a:p>
          <a:r>
            <a:rPr lang="en-US" b="1" dirty="0" smtClean="0"/>
            <a:t>Payment owed</a:t>
          </a:r>
          <a:r>
            <a:rPr lang="en-US" dirty="0" smtClean="0"/>
            <a:t>: $3K/year per full-time employee who receives a premium tax credit in Marketplace</a:t>
          </a:r>
          <a:endParaRPr lang="en-US" u="sng" dirty="0"/>
        </a:p>
      </dgm:t>
    </dgm:pt>
    <dgm:pt modelId="{FE420555-3F07-426B-96DE-79A45DDF1562}" type="parTrans" cxnId="{D0649427-0950-4545-8BEA-31857A3CB9B4}">
      <dgm:prSet/>
      <dgm:spPr/>
      <dgm:t>
        <a:bodyPr/>
        <a:lstStyle/>
        <a:p>
          <a:endParaRPr lang="en-US"/>
        </a:p>
      </dgm:t>
    </dgm:pt>
    <dgm:pt modelId="{D35834E1-7F39-4904-BE55-C0DDB26338A8}" type="sibTrans" cxnId="{D0649427-0950-4545-8BEA-31857A3CB9B4}">
      <dgm:prSet/>
      <dgm:spPr/>
      <dgm:t>
        <a:bodyPr/>
        <a:lstStyle/>
        <a:p>
          <a:endParaRPr lang="en-US"/>
        </a:p>
      </dgm:t>
    </dgm:pt>
    <dgm:pt modelId="{00645612-F0DE-F643-BE13-CBB501CC7068}">
      <dgm:prSet phldrT="[Text]"/>
      <dgm:spPr/>
      <dgm:t>
        <a:bodyPr/>
        <a:lstStyle/>
        <a:p>
          <a:r>
            <a:rPr lang="en-US" u="none" dirty="0" smtClean="0"/>
            <a:t>Payment calculated separately for each month for which coverage not offered ($166.67/month)</a:t>
          </a:r>
          <a:endParaRPr lang="en-US" u="none" dirty="0"/>
        </a:p>
      </dgm:t>
    </dgm:pt>
    <dgm:pt modelId="{F3F26AA8-5421-DB4E-B11E-C5E053404FBC}" type="parTrans" cxnId="{15B5C89F-F27C-DB4F-9943-C8CCED96BE63}">
      <dgm:prSet/>
      <dgm:spPr/>
      <dgm:t>
        <a:bodyPr/>
        <a:lstStyle/>
        <a:p>
          <a:endParaRPr lang="en-US"/>
        </a:p>
      </dgm:t>
    </dgm:pt>
    <dgm:pt modelId="{EBE52A7B-9734-0444-A368-BC5655E919A8}" type="sibTrans" cxnId="{15B5C89F-F27C-DB4F-9943-C8CCED96BE63}">
      <dgm:prSet/>
      <dgm:spPr/>
      <dgm:t>
        <a:bodyPr/>
        <a:lstStyle/>
        <a:p>
          <a:endParaRPr lang="en-US"/>
        </a:p>
      </dgm:t>
    </dgm:pt>
    <dgm:pt modelId="{B1CA3202-335C-D64D-BBAB-C4C10ACAAF94}">
      <dgm:prSet phldrT="[Text]"/>
      <dgm:spPr/>
      <dgm:t>
        <a:bodyPr/>
        <a:lstStyle/>
        <a:p>
          <a:r>
            <a:rPr lang="en-US" u="none" dirty="0" smtClean="0"/>
            <a:t>Payment calculated on monthly basis = $250/month</a:t>
          </a:r>
          <a:endParaRPr lang="en-US" u="none" dirty="0"/>
        </a:p>
      </dgm:t>
    </dgm:pt>
    <dgm:pt modelId="{099797C4-8C01-3643-B8E7-319A9206C649}" type="parTrans" cxnId="{C985B6DB-F0B9-9244-874B-8DBEE85B3365}">
      <dgm:prSet/>
      <dgm:spPr/>
      <dgm:t>
        <a:bodyPr/>
        <a:lstStyle/>
        <a:p>
          <a:endParaRPr lang="en-US"/>
        </a:p>
      </dgm:t>
    </dgm:pt>
    <dgm:pt modelId="{C8332062-901F-4E45-B68F-C4A3E4983B53}" type="sibTrans" cxnId="{C985B6DB-F0B9-9244-874B-8DBEE85B3365}">
      <dgm:prSet/>
      <dgm:spPr/>
      <dgm:t>
        <a:bodyPr/>
        <a:lstStyle/>
        <a:p>
          <a:endParaRPr lang="en-US"/>
        </a:p>
      </dgm:t>
    </dgm:pt>
    <dgm:pt modelId="{62D923C8-CCE7-4B4A-AA8B-A8EE2F90A523}">
      <dgm:prSet phldrT="[Text]"/>
      <dgm:spPr/>
      <dgm:t>
        <a:bodyPr/>
        <a:lstStyle/>
        <a:p>
          <a:r>
            <a:rPr lang="en-US" u="none" dirty="0" smtClean="0"/>
            <a:t>This payment can’t exceed payment described in Scenario # 1 (left hand column)</a:t>
          </a:r>
          <a:endParaRPr lang="en-US" u="none" dirty="0"/>
        </a:p>
      </dgm:t>
    </dgm:pt>
    <dgm:pt modelId="{E4761A41-66E1-460A-941A-05906062652E}" type="parTrans" cxnId="{2611E505-FAEC-4DE2-82BA-B034BA971DF6}">
      <dgm:prSet/>
      <dgm:spPr/>
      <dgm:t>
        <a:bodyPr/>
        <a:lstStyle/>
        <a:p>
          <a:endParaRPr lang="en-US"/>
        </a:p>
      </dgm:t>
    </dgm:pt>
    <dgm:pt modelId="{D5AC26FD-5707-4B0F-8745-D911BEB72995}" type="sibTrans" cxnId="{2611E505-FAEC-4DE2-82BA-B034BA971DF6}">
      <dgm:prSet/>
      <dgm:spPr/>
      <dgm:t>
        <a:bodyPr/>
        <a:lstStyle/>
        <a:p>
          <a:endParaRPr lang="en-US"/>
        </a:p>
      </dgm:t>
    </dgm:pt>
    <dgm:pt modelId="{84FB5293-EC8F-4628-B514-EB22AC6C529A}">
      <dgm:prSet phldrT="[Text]"/>
      <dgm:spPr/>
      <dgm:t>
        <a:bodyPr/>
        <a:lstStyle/>
        <a:p>
          <a:r>
            <a:rPr lang="en-US" u="none" dirty="0" smtClean="0"/>
            <a:t>Payment based on employer’s number of full-time employees for that month (minus the first 30)</a:t>
          </a:r>
          <a:endParaRPr lang="en-US" u="none" dirty="0"/>
        </a:p>
      </dgm:t>
    </dgm:pt>
    <dgm:pt modelId="{018299F7-6C10-463B-A70F-8293D98E414B}" type="parTrans" cxnId="{0320575D-812F-4C80-ADC7-4C0BAF3B4AFC}">
      <dgm:prSet/>
      <dgm:spPr/>
      <dgm:t>
        <a:bodyPr/>
        <a:lstStyle/>
        <a:p>
          <a:endParaRPr lang="en-US"/>
        </a:p>
      </dgm:t>
    </dgm:pt>
    <dgm:pt modelId="{D3CF0B05-61C0-4A62-B2A7-F7BB213935A4}" type="sibTrans" cxnId="{0320575D-812F-4C80-ADC7-4C0BAF3B4AFC}">
      <dgm:prSet/>
      <dgm:spPr/>
      <dgm:t>
        <a:bodyPr/>
        <a:lstStyle/>
        <a:p>
          <a:endParaRPr lang="en-US"/>
        </a:p>
      </dgm:t>
    </dgm:pt>
    <dgm:pt modelId="{DC53510A-D39C-4EA2-ADB2-F49C5B49C2EA}">
      <dgm:prSet phldrT="[Text]"/>
      <dgm:spPr/>
      <dgm:t>
        <a:bodyPr/>
        <a:lstStyle/>
        <a:p>
          <a:r>
            <a:rPr lang="en-US" b="1" dirty="0" smtClean="0"/>
            <a:t>Payment owed</a:t>
          </a:r>
          <a:r>
            <a:rPr lang="en-US" dirty="0" smtClean="0"/>
            <a:t>: $2K/year times number of full-time employee (minus 30)</a:t>
          </a:r>
          <a:endParaRPr lang="en-US" u="none" dirty="0"/>
        </a:p>
      </dgm:t>
    </dgm:pt>
    <dgm:pt modelId="{73E1B94C-3729-45F1-A945-3D50D11E355A}" type="parTrans" cxnId="{ECCF4C43-3FB2-48A4-9166-78DC0FA8473D}">
      <dgm:prSet/>
      <dgm:spPr/>
      <dgm:t>
        <a:bodyPr/>
        <a:lstStyle/>
        <a:p>
          <a:endParaRPr lang="en-US"/>
        </a:p>
      </dgm:t>
    </dgm:pt>
    <dgm:pt modelId="{34DAD14B-5B47-467A-9EE5-A676EF20178E}" type="sibTrans" cxnId="{ECCF4C43-3FB2-48A4-9166-78DC0FA8473D}">
      <dgm:prSet/>
      <dgm:spPr/>
      <dgm:t>
        <a:bodyPr/>
        <a:lstStyle/>
        <a:p>
          <a:endParaRPr lang="en-US"/>
        </a:p>
      </dgm:t>
    </dgm:pt>
    <dgm:pt modelId="{7B78A367-A605-48C3-AF11-2700BFC1EA42}">
      <dgm:prSet phldrT="[Text]"/>
      <dgm:spPr/>
      <dgm:t>
        <a:bodyPr/>
        <a:lstStyle/>
        <a:p>
          <a:r>
            <a:rPr lang="en-US" u="none" dirty="0" smtClean="0"/>
            <a:t>Payment applies if any full-time employee receives a premium tax credit in the individual Marketplace </a:t>
          </a:r>
          <a:endParaRPr lang="en-US" u="none" dirty="0"/>
        </a:p>
      </dgm:t>
    </dgm:pt>
    <dgm:pt modelId="{78EDE6CA-A14C-44DD-865C-1136C43DF15E}" type="parTrans" cxnId="{093DD28B-DDA6-40B7-BCA4-A3B38FE49FA3}">
      <dgm:prSet/>
      <dgm:spPr/>
      <dgm:t>
        <a:bodyPr/>
        <a:lstStyle/>
        <a:p>
          <a:endParaRPr lang="en-US"/>
        </a:p>
      </dgm:t>
    </dgm:pt>
    <dgm:pt modelId="{D2C25BBE-5E65-4B40-B759-2BF91DF25EDC}" type="sibTrans" cxnId="{093DD28B-DDA6-40B7-BCA4-A3B38FE49FA3}">
      <dgm:prSet/>
      <dgm:spPr/>
      <dgm:t>
        <a:bodyPr/>
        <a:lstStyle/>
        <a:p>
          <a:endParaRPr lang="en-US"/>
        </a:p>
      </dgm:t>
    </dgm:pt>
    <dgm:pt modelId="{1846AC98-1C3C-491C-A4D1-E222A06B3AF5}" type="pres">
      <dgm:prSet presAssocID="{C162240A-1A39-4B9C-8C95-79131B89361A}" presName="Name0" presStyleCnt="0">
        <dgm:presLayoutVars>
          <dgm:dir/>
          <dgm:animLvl val="lvl"/>
          <dgm:resizeHandles val="exact"/>
        </dgm:presLayoutVars>
      </dgm:prSet>
      <dgm:spPr/>
      <dgm:t>
        <a:bodyPr/>
        <a:lstStyle/>
        <a:p>
          <a:endParaRPr lang="en-US"/>
        </a:p>
      </dgm:t>
    </dgm:pt>
    <dgm:pt modelId="{18728634-5ED5-4078-982E-2E1A2578AB21}" type="pres">
      <dgm:prSet presAssocID="{525260B8-35F8-4F44-AB5E-1852760C57F2}" presName="composite" presStyleCnt="0"/>
      <dgm:spPr/>
    </dgm:pt>
    <dgm:pt modelId="{D5A95267-0669-41E0-8087-7649056F9258}" type="pres">
      <dgm:prSet presAssocID="{525260B8-35F8-4F44-AB5E-1852760C57F2}" presName="parTx" presStyleLbl="alignNode1" presStyleIdx="0" presStyleCnt="2" custLinFactNeighborX="-1" custLinFactNeighborY="-75524">
        <dgm:presLayoutVars>
          <dgm:chMax val="0"/>
          <dgm:chPref val="0"/>
          <dgm:bulletEnabled val="1"/>
        </dgm:presLayoutVars>
      </dgm:prSet>
      <dgm:spPr/>
      <dgm:t>
        <a:bodyPr/>
        <a:lstStyle/>
        <a:p>
          <a:endParaRPr lang="en-US"/>
        </a:p>
      </dgm:t>
    </dgm:pt>
    <dgm:pt modelId="{95FEC63F-C678-4BCB-8DE7-4039C2AB51D2}" type="pres">
      <dgm:prSet presAssocID="{525260B8-35F8-4F44-AB5E-1852760C57F2}" presName="desTx" presStyleLbl="alignAccFollowNode1" presStyleIdx="0" presStyleCnt="2" custLinFactNeighborX="-1" custLinFactNeighborY="-2058">
        <dgm:presLayoutVars>
          <dgm:bulletEnabled val="1"/>
        </dgm:presLayoutVars>
      </dgm:prSet>
      <dgm:spPr/>
      <dgm:t>
        <a:bodyPr/>
        <a:lstStyle/>
        <a:p>
          <a:endParaRPr lang="en-US"/>
        </a:p>
      </dgm:t>
    </dgm:pt>
    <dgm:pt modelId="{E2B55A8B-A1F1-4EB4-BB9F-6F799E36344C}" type="pres">
      <dgm:prSet presAssocID="{1C7B4660-7586-44DE-B9B5-5E540009992E}" presName="space" presStyleCnt="0"/>
      <dgm:spPr/>
    </dgm:pt>
    <dgm:pt modelId="{9B99C46D-E629-4184-8772-A6E93FC2E46B}" type="pres">
      <dgm:prSet presAssocID="{D4024167-546D-418D-97E9-FB656AA891C6}" presName="composite" presStyleCnt="0"/>
      <dgm:spPr/>
    </dgm:pt>
    <dgm:pt modelId="{9AFC5E7C-BE28-41C4-8C24-7B56D7DB68C2}" type="pres">
      <dgm:prSet presAssocID="{D4024167-546D-418D-97E9-FB656AA891C6}" presName="parTx" presStyleLbl="alignNode1" presStyleIdx="1" presStyleCnt="2" custLinFactNeighborX="-1650" custLinFactNeighborY="-75524">
        <dgm:presLayoutVars>
          <dgm:chMax val="0"/>
          <dgm:chPref val="0"/>
          <dgm:bulletEnabled val="1"/>
        </dgm:presLayoutVars>
      </dgm:prSet>
      <dgm:spPr/>
      <dgm:t>
        <a:bodyPr/>
        <a:lstStyle/>
        <a:p>
          <a:endParaRPr lang="en-US"/>
        </a:p>
      </dgm:t>
    </dgm:pt>
    <dgm:pt modelId="{2CBC2594-5D0D-419B-B054-95EA6E8CA166}" type="pres">
      <dgm:prSet presAssocID="{D4024167-546D-418D-97E9-FB656AA891C6}" presName="desTx" presStyleLbl="alignAccFollowNode1" presStyleIdx="1" presStyleCnt="2" custLinFactNeighborX="-1519" custLinFactNeighborY="-1955">
        <dgm:presLayoutVars>
          <dgm:bulletEnabled val="1"/>
        </dgm:presLayoutVars>
      </dgm:prSet>
      <dgm:spPr/>
      <dgm:t>
        <a:bodyPr/>
        <a:lstStyle/>
        <a:p>
          <a:endParaRPr lang="en-US"/>
        </a:p>
      </dgm:t>
    </dgm:pt>
  </dgm:ptLst>
  <dgm:cxnLst>
    <dgm:cxn modelId="{CB49808A-2334-47B2-9678-36BAAA75B45D}" type="presOf" srcId="{62D923C8-CCE7-4B4A-AA8B-A8EE2F90A523}" destId="{2CBC2594-5D0D-419B-B054-95EA6E8CA166}" srcOrd="0" destOrd="2" presId="urn:microsoft.com/office/officeart/2005/8/layout/hList1"/>
    <dgm:cxn modelId="{FB978F9C-8299-7640-9995-1BE1ADE866B8}" type="presOf" srcId="{B1CA3202-335C-D64D-BBAB-C4C10ACAAF94}" destId="{2CBC2594-5D0D-419B-B054-95EA6E8CA166}" srcOrd="0" destOrd="1" presId="urn:microsoft.com/office/officeart/2005/8/layout/hList1"/>
    <dgm:cxn modelId="{15B5C89F-F27C-DB4F-9943-C8CCED96BE63}" srcId="{525260B8-35F8-4F44-AB5E-1852760C57F2}" destId="{00645612-F0DE-F643-BE13-CBB501CC7068}" srcOrd="2" destOrd="0" parTransId="{F3F26AA8-5421-DB4E-B11E-C5E053404FBC}" sibTransId="{EBE52A7B-9734-0444-A368-BC5655E919A8}"/>
    <dgm:cxn modelId="{245AFC3D-2628-4B89-9021-776A5FD373B2}" srcId="{C162240A-1A39-4B9C-8C95-79131B89361A}" destId="{525260B8-35F8-4F44-AB5E-1852760C57F2}" srcOrd="0" destOrd="0" parTransId="{01C2AB3D-8299-42CD-9697-580A7B501480}" sibTransId="{1C7B4660-7586-44DE-B9B5-5E540009992E}"/>
    <dgm:cxn modelId="{ECCF4C43-3FB2-48A4-9166-78DC0FA8473D}" srcId="{525260B8-35F8-4F44-AB5E-1852760C57F2}" destId="{DC53510A-D39C-4EA2-ADB2-F49C5B49C2EA}" srcOrd="1" destOrd="0" parTransId="{73E1B94C-3729-45F1-A945-3D50D11E355A}" sibTransId="{34DAD14B-5B47-467A-9EE5-A676EF20178E}"/>
    <dgm:cxn modelId="{093DD28B-DDA6-40B7-BCA4-A3B38FE49FA3}" srcId="{525260B8-35F8-4F44-AB5E-1852760C57F2}" destId="{7B78A367-A605-48C3-AF11-2700BFC1EA42}" srcOrd="0" destOrd="0" parTransId="{78EDE6CA-A14C-44DD-865C-1136C43DF15E}" sibTransId="{D2C25BBE-5E65-4B40-B759-2BF91DF25EDC}"/>
    <dgm:cxn modelId="{0320575D-812F-4C80-ADC7-4C0BAF3B4AFC}" srcId="{525260B8-35F8-4F44-AB5E-1852760C57F2}" destId="{84FB5293-EC8F-4628-B514-EB22AC6C529A}" srcOrd="3" destOrd="0" parTransId="{018299F7-6C10-463B-A70F-8293D98E414B}" sibTransId="{D3CF0B05-61C0-4A62-B2A7-F7BB213935A4}"/>
    <dgm:cxn modelId="{5ABB1120-0EE2-4EE6-A5E5-858E68CD5705}" type="presOf" srcId="{7B78A367-A605-48C3-AF11-2700BFC1EA42}" destId="{95FEC63F-C678-4BCB-8DE7-4039C2AB51D2}" srcOrd="0" destOrd="0" presId="urn:microsoft.com/office/officeart/2005/8/layout/hList1"/>
    <dgm:cxn modelId="{521E4710-BF7B-44AC-8C97-B986F9BCBB47}" type="presOf" srcId="{84FB5293-EC8F-4628-B514-EB22AC6C529A}" destId="{95FEC63F-C678-4BCB-8DE7-4039C2AB51D2}" srcOrd="0" destOrd="3" presId="urn:microsoft.com/office/officeart/2005/8/layout/hList1"/>
    <dgm:cxn modelId="{14157C5C-B02C-A349-9D0F-6342D9BB097F}" type="presOf" srcId="{C162240A-1A39-4B9C-8C95-79131B89361A}" destId="{1846AC98-1C3C-491C-A4D1-E222A06B3AF5}" srcOrd="0" destOrd="0" presId="urn:microsoft.com/office/officeart/2005/8/layout/hList1"/>
    <dgm:cxn modelId="{C985B6DB-F0B9-9244-874B-8DBEE85B3365}" srcId="{D4024167-546D-418D-97E9-FB656AA891C6}" destId="{B1CA3202-335C-D64D-BBAB-C4C10ACAAF94}" srcOrd="1" destOrd="0" parTransId="{099797C4-8C01-3643-B8E7-319A9206C649}" sibTransId="{C8332062-901F-4E45-B68F-C4A3E4983B53}"/>
    <dgm:cxn modelId="{D0649427-0950-4545-8BEA-31857A3CB9B4}" srcId="{D4024167-546D-418D-97E9-FB656AA891C6}" destId="{AA8851E1-47ED-40C4-A59C-CC59312B03AD}" srcOrd="0" destOrd="0" parTransId="{FE420555-3F07-426B-96DE-79A45DDF1562}" sibTransId="{D35834E1-7F39-4904-BE55-C0DDB26338A8}"/>
    <dgm:cxn modelId="{50B8B275-505E-4943-A56A-C6DB18375FE2}" type="presOf" srcId="{D4024167-546D-418D-97E9-FB656AA891C6}" destId="{9AFC5E7C-BE28-41C4-8C24-7B56D7DB68C2}" srcOrd="0" destOrd="0" presId="urn:microsoft.com/office/officeart/2005/8/layout/hList1"/>
    <dgm:cxn modelId="{31DCD4E0-E9BF-4A50-9190-FDB56E6B9C3A}" type="presOf" srcId="{DC53510A-D39C-4EA2-ADB2-F49C5B49C2EA}" destId="{95FEC63F-C678-4BCB-8DE7-4039C2AB51D2}" srcOrd="0" destOrd="1" presId="urn:microsoft.com/office/officeart/2005/8/layout/hList1"/>
    <dgm:cxn modelId="{9431DBD1-311B-644C-B055-C167D1E4BFF7}" type="presOf" srcId="{00645612-F0DE-F643-BE13-CBB501CC7068}" destId="{95FEC63F-C678-4BCB-8DE7-4039C2AB51D2}" srcOrd="0" destOrd="2" presId="urn:microsoft.com/office/officeart/2005/8/layout/hList1"/>
    <dgm:cxn modelId="{2A15322C-A9F3-40FD-89A9-0077BE910542}" srcId="{C162240A-1A39-4B9C-8C95-79131B89361A}" destId="{D4024167-546D-418D-97E9-FB656AA891C6}" srcOrd="1" destOrd="0" parTransId="{8D8073CA-FDD1-4002-9B67-233E32027FAC}" sibTransId="{4C7AC856-38A1-4A87-8620-10A5638018C7}"/>
    <dgm:cxn modelId="{A40BBB04-D44D-0A47-840B-FED25CEA6690}" type="presOf" srcId="{AA8851E1-47ED-40C4-A59C-CC59312B03AD}" destId="{2CBC2594-5D0D-419B-B054-95EA6E8CA166}" srcOrd="0" destOrd="0" presId="urn:microsoft.com/office/officeart/2005/8/layout/hList1"/>
    <dgm:cxn modelId="{9D2FD31B-303E-3A42-BC2D-97A6CD62548E}" type="presOf" srcId="{525260B8-35F8-4F44-AB5E-1852760C57F2}" destId="{D5A95267-0669-41E0-8087-7649056F9258}" srcOrd="0" destOrd="0" presId="urn:microsoft.com/office/officeart/2005/8/layout/hList1"/>
    <dgm:cxn modelId="{2611E505-FAEC-4DE2-82BA-B034BA971DF6}" srcId="{D4024167-546D-418D-97E9-FB656AA891C6}" destId="{62D923C8-CCE7-4B4A-AA8B-A8EE2F90A523}" srcOrd="2" destOrd="0" parTransId="{E4761A41-66E1-460A-941A-05906062652E}" sibTransId="{D5AC26FD-5707-4B0F-8745-D911BEB72995}"/>
    <dgm:cxn modelId="{1B88661B-299C-2B4A-B173-276D4EFC027F}" type="presParOf" srcId="{1846AC98-1C3C-491C-A4D1-E222A06B3AF5}" destId="{18728634-5ED5-4078-982E-2E1A2578AB21}" srcOrd="0" destOrd="0" presId="urn:microsoft.com/office/officeart/2005/8/layout/hList1"/>
    <dgm:cxn modelId="{4C87EB45-1B51-9048-AED2-A7D3F5C726C7}" type="presParOf" srcId="{18728634-5ED5-4078-982E-2E1A2578AB21}" destId="{D5A95267-0669-41E0-8087-7649056F9258}" srcOrd="0" destOrd="0" presId="urn:microsoft.com/office/officeart/2005/8/layout/hList1"/>
    <dgm:cxn modelId="{95C0B64B-D3F4-A54E-A2EC-BF1A0DAAFB9C}" type="presParOf" srcId="{18728634-5ED5-4078-982E-2E1A2578AB21}" destId="{95FEC63F-C678-4BCB-8DE7-4039C2AB51D2}" srcOrd="1" destOrd="0" presId="urn:microsoft.com/office/officeart/2005/8/layout/hList1"/>
    <dgm:cxn modelId="{ED2386E6-3E44-D44D-85B1-CB3419E01E9B}" type="presParOf" srcId="{1846AC98-1C3C-491C-A4D1-E222A06B3AF5}" destId="{E2B55A8B-A1F1-4EB4-BB9F-6F799E36344C}" srcOrd="1" destOrd="0" presId="urn:microsoft.com/office/officeart/2005/8/layout/hList1"/>
    <dgm:cxn modelId="{A5C8BEDE-3D39-DD4D-B8A4-2E6136E30E18}" type="presParOf" srcId="{1846AC98-1C3C-491C-A4D1-E222A06B3AF5}" destId="{9B99C46D-E629-4184-8772-A6E93FC2E46B}" srcOrd="2" destOrd="0" presId="urn:microsoft.com/office/officeart/2005/8/layout/hList1"/>
    <dgm:cxn modelId="{B4A3B073-4056-774B-BF15-B966668843B0}" type="presParOf" srcId="{9B99C46D-E629-4184-8772-A6E93FC2E46B}" destId="{9AFC5E7C-BE28-41C4-8C24-7B56D7DB68C2}" srcOrd="0" destOrd="0" presId="urn:microsoft.com/office/officeart/2005/8/layout/hList1"/>
    <dgm:cxn modelId="{2030D61C-FE7F-264D-9205-661632DE9244}" type="presParOf" srcId="{9B99C46D-E629-4184-8772-A6E93FC2E46B}" destId="{2CBC2594-5D0D-419B-B054-95EA6E8CA16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F7B571-04B4-4BB4-A49D-C65F0B5A5DD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3994C23-801A-490B-993C-0A5D4FE3E467}">
      <dgm:prSet phldrT="[Text]" custT="1"/>
      <dgm:spPr/>
      <dgm:t>
        <a:bodyPr/>
        <a:lstStyle/>
        <a:p>
          <a:r>
            <a:rPr lang="en-US" sz="2300" dirty="0" smtClean="0"/>
            <a:t>Other Key Points </a:t>
          </a:r>
          <a:endParaRPr lang="en-US" sz="2300" dirty="0"/>
        </a:p>
      </dgm:t>
    </dgm:pt>
    <dgm:pt modelId="{B74DF4CC-BD2E-4BD5-AA9D-B3E4D478273A}" type="parTrans" cxnId="{ED61D4B4-AD91-43CF-8863-F19E42FF8617}">
      <dgm:prSet/>
      <dgm:spPr/>
      <dgm:t>
        <a:bodyPr/>
        <a:lstStyle/>
        <a:p>
          <a:endParaRPr lang="en-US"/>
        </a:p>
      </dgm:t>
    </dgm:pt>
    <dgm:pt modelId="{9F8578B9-BC66-4207-A295-2301F0F32026}" type="sibTrans" cxnId="{ED61D4B4-AD91-43CF-8863-F19E42FF8617}">
      <dgm:prSet/>
      <dgm:spPr/>
      <dgm:t>
        <a:bodyPr/>
        <a:lstStyle/>
        <a:p>
          <a:endParaRPr lang="en-US"/>
        </a:p>
      </dgm:t>
    </dgm:pt>
    <dgm:pt modelId="{EED26E0F-4FD1-478E-80E6-DAEACD35075D}">
      <dgm:prSet phldrT="[Text]"/>
      <dgm:spPr/>
      <dgm:t>
        <a:bodyPr/>
        <a:lstStyle/>
        <a:p>
          <a:r>
            <a:rPr lang="en-US" dirty="0" smtClean="0"/>
            <a:t>No employer payment is owed for non-coverage of part-time employees even if they receive a premium tax credit in the Marketplace</a:t>
          </a:r>
          <a:endParaRPr lang="en-US" dirty="0"/>
        </a:p>
      </dgm:t>
    </dgm:pt>
    <dgm:pt modelId="{950BCF9F-DB2C-4D3C-9235-BF02860FF479}" type="parTrans" cxnId="{75A8839F-5862-44DE-A168-A3F22414221A}">
      <dgm:prSet/>
      <dgm:spPr/>
      <dgm:t>
        <a:bodyPr/>
        <a:lstStyle/>
        <a:p>
          <a:endParaRPr lang="en-US"/>
        </a:p>
      </dgm:t>
    </dgm:pt>
    <dgm:pt modelId="{8F24224F-706B-4C8A-8017-76317F1E4FD9}" type="sibTrans" cxnId="{75A8839F-5862-44DE-A168-A3F22414221A}">
      <dgm:prSet/>
      <dgm:spPr/>
      <dgm:t>
        <a:bodyPr/>
        <a:lstStyle/>
        <a:p>
          <a:endParaRPr lang="en-US"/>
        </a:p>
      </dgm:t>
    </dgm:pt>
    <dgm:pt modelId="{EF4AACD0-D309-4610-9434-1E3861877531}">
      <dgm:prSet phldrT="[Text]"/>
      <dgm:spPr/>
      <dgm:t>
        <a:bodyPr/>
        <a:lstStyle/>
        <a:p>
          <a:r>
            <a:rPr lang="en-US" dirty="0" smtClean="0"/>
            <a:t>No payment is owed if an employee obtains coverage through means other than the individual Marketplace (e.g., spouse’s </a:t>
          </a:r>
          <a:r>
            <a:rPr lang="en-US" dirty="0" smtClean="0">
              <a:solidFill>
                <a:schemeClr val="tx1"/>
              </a:solidFill>
            </a:rPr>
            <a:t>family coverage)</a:t>
          </a:r>
          <a:endParaRPr lang="en-US" dirty="0">
            <a:solidFill>
              <a:schemeClr val="tx1"/>
            </a:solidFill>
          </a:endParaRPr>
        </a:p>
      </dgm:t>
    </dgm:pt>
    <dgm:pt modelId="{5837D896-76D1-450A-AC25-0912E0A56AF8}" type="parTrans" cxnId="{CA41820E-585A-40F0-8289-4BB0541F94FB}">
      <dgm:prSet/>
      <dgm:spPr/>
      <dgm:t>
        <a:bodyPr/>
        <a:lstStyle/>
        <a:p>
          <a:endParaRPr lang="en-US"/>
        </a:p>
      </dgm:t>
    </dgm:pt>
    <dgm:pt modelId="{A421F6EE-DE08-4B23-9375-5A3C89000357}" type="sibTrans" cxnId="{CA41820E-585A-40F0-8289-4BB0541F94FB}">
      <dgm:prSet/>
      <dgm:spPr/>
      <dgm:t>
        <a:bodyPr/>
        <a:lstStyle/>
        <a:p>
          <a:endParaRPr lang="en-US"/>
        </a:p>
      </dgm:t>
    </dgm:pt>
    <dgm:pt modelId="{57EE3B01-36AA-4793-90F0-1DD1D2B03329}">
      <dgm:prSet phldrT="[Text]"/>
      <dgm:spPr/>
      <dgm:t>
        <a:bodyPr/>
        <a:lstStyle/>
        <a:p>
          <a:r>
            <a:rPr lang="en-US" dirty="0" smtClean="0"/>
            <a:t>To avoid a payment, employers that offer coverage to full-time employees must also offer coverage to the dependents of those full-time employees who are children under age 26 (coverage need not be offered to spouses) </a:t>
          </a:r>
          <a:endParaRPr lang="en-US" dirty="0">
            <a:solidFill>
              <a:schemeClr val="tx1"/>
            </a:solidFill>
          </a:endParaRPr>
        </a:p>
      </dgm:t>
    </dgm:pt>
    <dgm:pt modelId="{775DB8FD-2D9C-41F4-A749-666FC0156920}" type="parTrans" cxnId="{34B4B67D-EE74-4394-87CE-4780EBF9B451}">
      <dgm:prSet/>
      <dgm:spPr/>
      <dgm:t>
        <a:bodyPr/>
        <a:lstStyle/>
        <a:p>
          <a:endParaRPr lang="en-US"/>
        </a:p>
      </dgm:t>
    </dgm:pt>
    <dgm:pt modelId="{7D480B7E-5E9E-44C9-B33A-49BC520D4D18}" type="sibTrans" cxnId="{34B4B67D-EE74-4394-87CE-4780EBF9B451}">
      <dgm:prSet/>
      <dgm:spPr/>
      <dgm:t>
        <a:bodyPr/>
        <a:lstStyle/>
        <a:p>
          <a:endParaRPr lang="en-US"/>
        </a:p>
      </dgm:t>
    </dgm:pt>
    <dgm:pt modelId="{04AA893A-F468-45DA-9DFF-0C7C8A6557BA}">
      <dgm:prSet phldrT="[Text]"/>
      <dgm:spPr/>
      <dgm:t>
        <a:bodyPr/>
        <a:lstStyle/>
        <a:p>
          <a:r>
            <a:rPr lang="en-US" dirty="0" smtClean="0"/>
            <a:t>If employer </a:t>
          </a:r>
          <a:r>
            <a:rPr lang="en-US" i="0" u="none" dirty="0" smtClean="0"/>
            <a:t>offers</a:t>
          </a:r>
          <a:r>
            <a:rPr lang="en-US" i="1" u="none" dirty="0" smtClean="0"/>
            <a:t> </a:t>
          </a:r>
          <a:r>
            <a:rPr lang="en-US" i="0" u="none" dirty="0" smtClean="0"/>
            <a:t>affordable coverage that provides minimum value to a full-time employee who declines it, no employer payment is owed for that employee</a:t>
          </a:r>
          <a:endParaRPr lang="en-US" dirty="0"/>
        </a:p>
      </dgm:t>
    </dgm:pt>
    <dgm:pt modelId="{68A6A0A5-B51E-4828-8537-6A5702708E5F}" type="parTrans" cxnId="{F834C655-934F-4170-B6F8-D4B75B313883}">
      <dgm:prSet/>
      <dgm:spPr/>
      <dgm:t>
        <a:bodyPr/>
        <a:lstStyle/>
        <a:p>
          <a:endParaRPr lang="en-US"/>
        </a:p>
      </dgm:t>
    </dgm:pt>
    <dgm:pt modelId="{306D6B87-BE36-425E-BEF0-2E3514AE1964}" type="sibTrans" cxnId="{F834C655-934F-4170-B6F8-D4B75B313883}">
      <dgm:prSet/>
      <dgm:spPr/>
      <dgm:t>
        <a:bodyPr/>
        <a:lstStyle/>
        <a:p>
          <a:endParaRPr lang="en-US"/>
        </a:p>
      </dgm:t>
    </dgm:pt>
    <dgm:pt modelId="{6B7C8190-0281-46A6-BC80-58042975F13C}" type="pres">
      <dgm:prSet presAssocID="{B0F7B571-04B4-4BB4-A49D-C65F0B5A5DD6}" presName="Name0" presStyleCnt="0">
        <dgm:presLayoutVars>
          <dgm:dir/>
          <dgm:animLvl val="lvl"/>
          <dgm:resizeHandles val="exact"/>
        </dgm:presLayoutVars>
      </dgm:prSet>
      <dgm:spPr/>
      <dgm:t>
        <a:bodyPr/>
        <a:lstStyle/>
        <a:p>
          <a:endParaRPr lang="en-US"/>
        </a:p>
      </dgm:t>
    </dgm:pt>
    <dgm:pt modelId="{03195039-7683-4702-B4D9-F87FF0DF7550}" type="pres">
      <dgm:prSet presAssocID="{13994C23-801A-490B-993C-0A5D4FE3E467}" presName="composite" presStyleCnt="0"/>
      <dgm:spPr/>
    </dgm:pt>
    <dgm:pt modelId="{127886D0-698C-433E-83C3-512AB83E3A64}" type="pres">
      <dgm:prSet presAssocID="{13994C23-801A-490B-993C-0A5D4FE3E467}" presName="parTx" presStyleLbl="alignNode1" presStyleIdx="0" presStyleCnt="1">
        <dgm:presLayoutVars>
          <dgm:chMax val="0"/>
          <dgm:chPref val="0"/>
          <dgm:bulletEnabled val="1"/>
        </dgm:presLayoutVars>
      </dgm:prSet>
      <dgm:spPr/>
      <dgm:t>
        <a:bodyPr/>
        <a:lstStyle/>
        <a:p>
          <a:endParaRPr lang="en-US"/>
        </a:p>
      </dgm:t>
    </dgm:pt>
    <dgm:pt modelId="{83A1995C-3C9A-47C2-84EE-16B1B879AA08}" type="pres">
      <dgm:prSet presAssocID="{13994C23-801A-490B-993C-0A5D4FE3E467}" presName="desTx" presStyleLbl="alignAccFollowNode1" presStyleIdx="0" presStyleCnt="1">
        <dgm:presLayoutVars>
          <dgm:bulletEnabled val="1"/>
        </dgm:presLayoutVars>
      </dgm:prSet>
      <dgm:spPr/>
      <dgm:t>
        <a:bodyPr/>
        <a:lstStyle/>
        <a:p>
          <a:endParaRPr lang="en-US"/>
        </a:p>
      </dgm:t>
    </dgm:pt>
  </dgm:ptLst>
  <dgm:cxnLst>
    <dgm:cxn modelId="{2BEE23BB-0620-4DFE-8D46-D9EF7627CA75}" type="presOf" srcId="{57EE3B01-36AA-4793-90F0-1DD1D2B03329}" destId="{83A1995C-3C9A-47C2-84EE-16B1B879AA08}" srcOrd="0" destOrd="3" presId="urn:microsoft.com/office/officeart/2005/8/layout/hList1"/>
    <dgm:cxn modelId="{229B575D-F1D9-48A6-A5C5-739963039C13}" type="presOf" srcId="{EF4AACD0-D309-4610-9434-1E3861877531}" destId="{83A1995C-3C9A-47C2-84EE-16B1B879AA08}" srcOrd="0" destOrd="2" presId="urn:microsoft.com/office/officeart/2005/8/layout/hList1"/>
    <dgm:cxn modelId="{75A8839F-5862-44DE-A168-A3F22414221A}" srcId="{13994C23-801A-490B-993C-0A5D4FE3E467}" destId="{EED26E0F-4FD1-478E-80E6-DAEACD35075D}" srcOrd="0" destOrd="0" parTransId="{950BCF9F-DB2C-4D3C-9235-BF02860FF479}" sibTransId="{8F24224F-706B-4C8A-8017-76317F1E4FD9}"/>
    <dgm:cxn modelId="{CA41820E-585A-40F0-8289-4BB0541F94FB}" srcId="{13994C23-801A-490B-993C-0A5D4FE3E467}" destId="{EF4AACD0-D309-4610-9434-1E3861877531}" srcOrd="2" destOrd="0" parTransId="{5837D896-76D1-450A-AC25-0912E0A56AF8}" sibTransId="{A421F6EE-DE08-4B23-9375-5A3C89000357}"/>
    <dgm:cxn modelId="{F834C655-934F-4170-B6F8-D4B75B313883}" srcId="{13994C23-801A-490B-993C-0A5D4FE3E467}" destId="{04AA893A-F468-45DA-9DFF-0C7C8A6557BA}" srcOrd="1" destOrd="0" parTransId="{68A6A0A5-B51E-4828-8537-6A5702708E5F}" sibTransId="{306D6B87-BE36-425E-BEF0-2E3514AE1964}"/>
    <dgm:cxn modelId="{ED61D4B4-AD91-43CF-8863-F19E42FF8617}" srcId="{B0F7B571-04B4-4BB4-A49D-C65F0B5A5DD6}" destId="{13994C23-801A-490B-993C-0A5D4FE3E467}" srcOrd="0" destOrd="0" parTransId="{B74DF4CC-BD2E-4BD5-AA9D-B3E4D478273A}" sibTransId="{9F8578B9-BC66-4207-A295-2301F0F32026}"/>
    <dgm:cxn modelId="{3399A2FA-A262-4CF7-914B-3C0A0C164E74}" type="presOf" srcId="{EED26E0F-4FD1-478E-80E6-DAEACD35075D}" destId="{83A1995C-3C9A-47C2-84EE-16B1B879AA08}" srcOrd="0" destOrd="0" presId="urn:microsoft.com/office/officeart/2005/8/layout/hList1"/>
    <dgm:cxn modelId="{162C1647-706E-4FE7-941F-53ED9926F7B3}" type="presOf" srcId="{13994C23-801A-490B-993C-0A5D4FE3E467}" destId="{127886D0-698C-433E-83C3-512AB83E3A64}" srcOrd="0" destOrd="0" presId="urn:microsoft.com/office/officeart/2005/8/layout/hList1"/>
    <dgm:cxn modelId="{D3A9E1F5-7DB4-4DF9-8624-B1F673D914C5}" type="presOf" srcId="{04AA893A-F468-45DA-9DFF-0C7C8A6557BA}" destId="{83A1995C-3C9A-47C2-84EE-16B1B879AA08}" srcOrd="0" destOrd="1" presId="urn:microsoft.com/office/officeart/2005/8/layout/hList1"/>
    <dgm:cxn modelId="{9949C375-03B0-4C00-9B21-1CBED68BF2E3}" type="presOf" srcId="{B0F7B571-04B4-4BB4-A49D-C65F0B5A5DD6}" destId="{6B7C8190-0281-46A6-BC80-58042975F13C}" srcOrd="0" destOrd="0" presId="urn:microsoft.com/office/officeart/2005/8/layout/hList1"/>
    <dgm:cxn modelId="{34B4B67D-EE74-4394-87CE-4780EBF9B451}" srcId="{13994C23-801A-490B-993C-0A5D4FE3E467}" destId="{57EE3B01-36AA-4793-90F0-1DD1D2B03329}" srcOrd="3" destOrd="0" parTransId="{775DB8FD-2D9C-41F4-A749-666FC0156920}" sibTransId="{7D480B7E-5E9E-44C9-B33A-49BC520D4D18}"/>
    <dgm:cxn modelId="{12EF61E5-5106-47D8-84C1-F2415940EE26}" type="presParOf" srcId="{6B7C8190-0281-46A6-BC80-58042975F13C}" destId="{03195039-7683-4702-B4D9-F87FF0DF7550}" srcOrd="0" destOrd="0" presId="urn:microsoft.com/office/officeart/2005/8/layout/hList1"/>
    <dgm:cxn modelId="{69596D1F-F756-46EA-95A2-CE7FEB4EA53C}" type="presParOf" srcId="{03195039-7683-4702-B4D9-F87FF0DF7550}" destId="{127886D0-698C-433E-83C3-512AB83E3A64}" srcOrd="0" destOrd="0" presId="urn:microsoft.com/office/officeart/2005/8/layout/hList1"/>
    <dgm:cxn modelId="{819954B9-ED9B-4F46-B0AA-19CD2B07A39D}" type="presParOf" srcId="{03195039-7683-4702-B4D9-F87FF0DF7550}" destId="{83A1995C-3C9A-47C2-84EE-16B1B879AA0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AE68E65-C267-4785-A6EF-9D3D863FEF7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34D3EF7-ADD3-44F8-914A-EEF85280C5D0}">
      <dgm:prSet phldrT="[Text]"/>
      <dgm:spPr/>
      <dgm:t>
        <a:bodyPr/>
        <a:lstStyle/>
        <a:p>
          <a:r>
            <a:rPr lang="en-US" dirty="0" smtClean="0"/>
            <a:t>www.sba.gov/healthcare</a:t>
          </a:r>
          <a:endParaRPr lang="en-US" dirty="0"/>
        </a:p>
      </dgm:t>
    </dgm:pt>
    <dgm:pt modelId="{CC553292-0B76-46B0-AFBA-DDA3C502433F}" type="parTrans" cxnId="{A5F6F328-7429-4E73-BF31-7BA59166ADC7}">
      <dgm:prSet/>
      <dgm:spPr/>
      <dgm:t>
        <a:bodyPr/>
        <a:lstStyle/>
        <a:p>
          <a:endParaRPr lang="en-US"/>
        </a:p>
      </dgm:t>
    </dgm:pt>
    <dgm:pt modelId="{676008E3-DB82-402B-8098-0E09F39E5E0E}" type="sibTrans" cxnId="{A5F6F328-7429-4E73-BF31-7BA59166ADC7}">
      <dgm:prSet/>
      <dgm:spPr/>
      <dgm:t>
        <a:bodyPr/>
        <a:lstStyle/>
        <a:p>
          <a:endParaRPr lang="en-US"/>
        </a:p>
      </dgm:t>
    </dgm:pt>
    <dgm:pt modelId="{CDB5A15C-9FEE-4C03-BBB2-B5A3E249DEC6}">
      <dgm:prSet phldrT="[Text]"/>
      <dgm:spPr/>
      <dgm:t>
        <a:bodyPr/>
        <a:lstStyle/>
        <a:p>
          <a:r>
            <a:rPr lang="en-US" dirty="0" smtClean="0"/>
            <a:t>www.healthcare.gov</a:t>
          </a:r>
          <a:endParaRPr lang="en-US" dirty="0"/>
        </a:p>
      </dgm:t>
    </dgm:pt>
    <dgm:pt modelId="{B191AA07-CA5A-46E7-A979-9DA8620522AE}" type="parTrans" cxnId="{9E08841C-AA29-4FA2-BAD7-59562926A213}">
      <dgm:prSet/>
      <dgm:spPr/>
      <dgm:t>
        <a:bodyPr/>
        <a:lstStyle/>
        <a:p>
          <a:endParaRPr lang="en-US"/>
        </a:p>
      </dgm:t>
    </dgm:pt>
    <dgm:pt modelId="{3870EA05-0348-4A66-AD70-DAC5AD35A79A}" type="sibTrans" cxnId="{9E08841C-AA29-4FA2-BAD7-59562926A213}">
      <dgm:prSet/>
      <dgm:spPr/>
      <dgm:t>
        <a:bodyPr/>
        <a:lstStyle/>
        <a:p>
          <a:endParaRPr lang="en-US"/>
        </a:p>
      </dgm:t>
    </dgm:pt>
    <dgm:pt modelId="{ABB86601-94DE-42BF-A587-4C2727ECB2BD}">
      <dgm:prSet phldrT="[Text]"/>
      <dgm:spPr/>
      <dgm:t>
        <a:bodyPr/>
        <a:lstStyle/>
        <a:p>
          <a:r>
            <a:rPr lang="en-US" dirty="0" smtClean="0"/>
            <a:t>www.irs.gov/aca</a:t>
          </a:r>
          <a:endParaRPr lang="en-US" dirty="0"/>
        </a:p>
      </dgm:t>
    </dgm:pt>
    <dgm:pt modelId="{BB448E5A-B4E6-4909-8330-9A345C3BD34E}" type="parTrans" cxnId="{BE87E34A-71F0-4993-9041-3110C26EC016}">
      <dgm:prSet/>
      <dgm:spPr/>
      <dgm:t>
        <a:bodyPr/>
        <a:lstStyle/>
        <a:p>
          <a:endParaRPr lang="en-US"/>
        </a:p>
      </dgm:t>
    </dgm:pt>
    <dgm:pt modelId="{09D6AD16-6022-4266-8705-0939FF933AD3}" type="sibTrans" cxnId="{BE87E34A-71F0-4993-9041-3110C26EC016}">
      <dgm:prSet/>
      <dgm:spPr/>
      <dgm:t>
        <a:bodyPr/>
        <a:lstStyle/>
        <a:p>
          <a:endParaRPr lang="en-US"/>
        </a:p>
      </dgm:t>
    </dgm:pt>
    <dgm:pt modelId="{E2FCB58D-F018-4528-91C0-850633F788BC}">
      <dgm:prSet phldrT="[Text]"/>
      <dgm:spPr/>
      <dgm:t>
        <a:bodyPr/>
        <a:lstStyle/>
        <a:p>
          <a:r>
            <a:rPr lang="en-US" dirty="0" smtClean="0"/>
            <a:t>www.dol.gov/ebsa/healthreform </a:t>
          </a:r>
          <a:endParaRPr lang="en-US" dirty="0"/>
        </a:p>
      </dgm:t>
    </dgm:pt>
    <dgm:pt modelId="{8E719B3A-F415-460E-9050-DB1D414C773D}" type="parTrans" cxnId="{10B46047-C653-4FAB-8505-9D8BD79E37C7}">
      <dgm:prSet/>
      <dgm:spPr/>
      <dgm:t>
        <a:bodyPr/>
        <a:lstStyle/>
        <a:p>
          <a:endParaRPr lang="en-US"/>
        </a:p>
      </dgm:t>
    </dgm:pt>
    <dgm:pt modelId="{0DF086A7-7DEB-4EC7-BE00-4820BB2B070E}" type="sibTrans" cxnId="{10B46047-C653-4FAB-8505-9D8BD79E37C7}">
      <dgm:prSet/>
      <dgm:spPr/>
      <dgm:t>
        <a:bodyPr/>
        <a:lstStyle/>
        <a:p>
          <a:endParaRPr lang="en-US"/>
        </a:p>
      </dgm:t>
    </dgm:pt>
    <dgm:pt modelId="{D7BF6F05-AA54-4F07-9816-951B8F04A691}" type="pres">
      <dgm:prSet presAssocID="{8AE68E65-C267-4785-A6EF-9D3D863FEF75}" presName="linear" presStyleCnt="0">
        <dgm:presLayoutVars>
          <dgm:dir/>
          <dgm:animLvl val="lvl"/>
          <dgm:resizeHandles val="exact"/>
        </dgm:presLayoutVars>
      </dgm:prSet>
      <dgm:spPr/>
      <dgm:t>
        <a:bodyPr/>
        <a:lstStyle/>
        <a:p>
          <a:endParaRPr lang="en-US"/>
        </a:p>
      </dgm:t>
    </dgm:pt>
    <dgm:pt modelId="{BADD3680-154D-4BA5-9E4A-EF572249C7B6}" type="pres">
      <dgm:prSet presAssocID="{434D3EF7-ADD3-44F8-914A-EEF85280C5D0}" presName="parentLin" presStyleCnt="0"/>
      <dgm:spPr/>
    </dgm:pt>
    <dgm:pt modelId="{62493B9B-4EEA-4670-866F-1B667A86125C}" type="pres">
      <dgm:prSet presAssocID="{434D3EF7-ADD3-44F8-914A-EEF85280C5D0}" presName="parentLeftMargin" presStyleLbl="node1" presStyleIdx="0" presStyleCnt="4"/>
      <dgm:spPr/>
      <dgm:t>
        <a:bodyPr/>
        <a:lstStyle/>
        <a:p>
          <a:endParaRPr lang="en-US"/>
        </a:p>
      </dgm:t>
    </dgm:pt>
    <dgm:pt modelId="{45427FAC-799F-4DB6-AC90-4CB391FD9EF6}" type="pres">
      <dgm:prSet presAssocID="{434D3EF7-ADD3-44F8-914A-EEF85280C5D0}" presName="parentText" presStyleLbl="node1" presStyleIdx="0" presStyleCnt="4">
        <dgm:presLayoutVars>
          <dgm:chMax val="0"/>
          <dgm:bulletEnabled val="1"/>
        </dgm:presLayoutVars>
      </dgm:prSet>
      <dgm:spPr/>
      <dgm:t>
        <a:bodyPr/>
        <a:lstStyle/>
        <a:p>
          <a:endParaRPr lang="en-US"/>
        </a:p>
      </dgm:t>
    </dgm:pt>
    <dgm:pt modelId="{ACF3C59B-E293-49D3-9EA2-D7277D3D2499}" type="pres">
      <dgm:prSet presAssocID="{434D3EF7-ADD3-44F8-914A-EEF85280C5D0}" presName="negativeSpace" presStyleCnt="0"/>
      <dgm:spPr/>
    </dgm:pt>
    <dgm:pt modelId="{91E9181A-9299-4B3C-B4EA-77B2A5E129CE}" type="pres">
      <dgm:prSet presAssocID="{434D3EF7-ADD3-44F8-914A-EEF85280C5D0}" presName="childText" presStyleLbl="conFgAcc1" presStyleIdx="0" presStyleCnt="4">
        <dgm:presLayoutVars>
          <dgm:bulletEnabled val="1"/>
        </dgm:presLayoutVars>
      </dgm:prSet>
      <dgm:spPr/>
    </dgm:pt>
    <dgm:pt modelId="{55E02DA1-E8B2-4D0A-B2B1-BC0F7D9D5F98}" type="pres">
      <dgm:prSet presAssocID="{676008E3-DB82-402B-8098-0E09F39E5E0E}" presName="spaceBetweenRectangles" presStyleCnt="0"/>
      <dgm:spPr/>
    </dgm:pt>
    <dgm:pt modelId="{D8BCC20B-4BD3-4498-A245-1B4197F0C90E}" type="pres">
      <dgm:prSet presAssocID="{CDB5A15C-9FEE-4C03-BBB2-B5A3E249DEC6}" presName="parentLin" presStyleCnt="0"/>
      <dgm:spPr/>
    </dgm:pt>
    <dgm:pt modelId="{BD0583A9-EEDC-4E9B-BC89-BBFDCDD72E46}" type="pres">
      <dgm:prSet presAssocID="{CDB5A15C-9FEE-4C03-BBB2-B5A3E249DEC6}" presName="parentLeftMargin" presStyleLbl="node1" presStyleIdx="0" presStyleCnt="4"/>
      <dgm:spPr/>
      <dgm:t>
        <a:bodyPr/>
        <a:lstStyle/>
        <a:p>
          <a:endParaRPr lang="en-US"/>
        </a:p>
      </dgm:t>
    </dgm:pt>
    <dgm:pt modelId="{254BE094-5683-4A91-B8B8-085156521998}" type="pres">
      <dgm:prSet presAssocID="{CDB5A15C-9FEE-4C03-BBB2-B5A3E249DEC6}" presName="parentText" presStyleLbl="node1" presStyleIdx="1" presStyleCnt="4">
        <dgm:presLayoutVars>
          <dgm:chMax val="0"/>
          <dgm:bulletEnabled val="1"/>
        </dgm:presLayoutVars>
      </dgm:prSet>
      <dgm:spPr/>
      <dgm:t>
        <a:bodyPr/>
        <a:lstStyle/>
        <a:p>
          <a:endParaRPr lang="en-US"/>
        </a:p>
      </dgm:t>
    </dgm:pt>
    <dgm:pt modelId="{9159B4DB-9057-4F9F-B660-057B37EDDC25}" type="pres">
      <dgm:prSet presAssocID="{CDB5A15C-9FEE-4C03-BBB2-B5A3E249DEC6}" presName="negativeSpace" presStyleCnt="0"/>
      <dgm:spPr/>
    </dgm:pt>
    <dgm:pt modelId="{AD5F717B-F555-4DFD-850A-98ECE521D755}" type="pres">
      <dgm:prSet presAssocID="{CDB5A15C-9FEE-4C03-BBB2-B5A3E249DEC6}" presName="childText" presStyleLbl="conFgAcc1" presStyleIdx="1" presStyleCnt="4">
        <dgm:presLayoutVars>
          <dgm:bulletEnabled val="1"/>
        </dgm:presLayoutVars>
      </dgm:prSet>
      <dgm:spPr/>
    </dgm:pt>
    <dgm:pt modelId="{62C50726-BE18-466A-8C46-E0929ABF35AB}" type="pres">
      <dgm:prSet presAssocID="{3870EA05-0348-4A66-AD70-DAC5AD35A79A}" presName="spaceBetweenRectangles" presStyleCnt="0"/>
      <dgm:spPr/>
    </dgm:pt>
    <dgm:pt modelId="{F3A73909-6D16-4F02-9281-2203B5D99882}" type="pres">
      <dgm:prSet presAssocID="{ABB86601-94DE-42BF-A587-4C2727ECB2BD}" presName="parentLin" presStyleCnt="0"/>
      <dgm:spPr/>
    </dgm:pt>
    <dgm:pt modelId="{11C9DC05-868D-4C81-B4B6-1CE5CDE1EB25}" type="pres">
      <dgm:prSet presAssocID="{ABB86601-94DE-42BF-A587-4C2727ECB2BD}" presName="parentLeftMargin" presStyleLbl="node1" presStyleIdx="1" presStyleCnt="4"/>
      <dgm:spPr/>
      <dgm:t>
        <a:bodyPr/>
        <a:lstStyle/>
        <a:p>
          <a:endParaRPr lang="en-US"/>
        </a:p>
      </dgm:t>
    </dgm:pt>
    <dgm:pt modelId="{5BD6E264-8F53-4002-BDB7-74ED661F8A55}" type="pres">
      <dgm:prSet presAssocID="{ABB86601-94DE-42BF-A587-4C2727ECB2BD}" presName="parentText" presStyleLbl="node1" presStyleIdx="2" presStyleCnt="4">
        <dgm:presLayoutVars>
          <dgm:chMax val="0"/>
          <dgm:bulletEnabled val="1"/>
        </dgm:presLayoutVars>
      </dgm:prSet>
      <dgm:spPr/>
      <dgm:t>
        <a:bodyPr/>
        <a:lstStyle/>
        <a:p>
          <a:endParaRPr lang="en-US"/>
        </a:p>
      </dgm:t>
    </dgm:pt>
    <dgm:pt modelId="{3D8471C7-F22D-4BD1-BCAD-08E70277F78B}" type="pres">
      <dgm:prSet presAssocID="{ABB86601-94DE-42BF-A587-4C2727ECB2BD}" presName="negativeSpace" presStyleCnt="0"/>
      <dgm:spPr/>
    </dgm:pt>
    <dgm:pt modelId="{A7AA23C2-FFAF-4059-8F7B-DF809EF1D789}" type="pres">
      <dgm:prSet presAssocID="{ABB86601-94DE-42BF-A587-4C2727ECB2BD}" presName="childText" presStyleLbl="conFgAcc1" presStyleIdx="2" presStyleCnt="4">
        <dgm:presLayoutVars>
          <dgm:bulletEnabled val="1"/>
        </dgm:presLayoutVars>
      </dgm:prSet>
      <dgm:spPr/>
    </dgm:pt>
    <dgm:pt modelId="{28057AA0-A032-44C1-93BA-027930DA620A}" type="pres">
      <dgm:prSet presAssocID="{09D6AD16-6022-4266-8705-0939FF933AD3}" presName="spaceBetweenRectangles" presStyleCnt="0"/>
      <dgm:spPr/>
    </dgm:pt>
    <dgm:pt modelId="{C7569063-2BF8-4299-8961-693F7B58B89D}" type="pres">
      <dgm:prSet presAssocID="{E2FCB58D-F018-4528-91C0-850633F788BC}" presName="parentLin" presStyleCnt="0"/>
      <dgm:spPr/>
    </dgm:pt>
    <dgm:pt modelId="{3BF5EF25-D4B4-4F97-9B80-8DC903793E19}" type="pres">
      <dgm:prSet presAssocID="{E2FCB58D-F018-4528-91C0-850633F788BC}" presName="parentLeftMargin" presStyleLbl="node1" presStyleIdx="2" presStyleCnt="4"/>
      <dgm:spPr/>
      <dgm:t>
        <a:bodyPr/>
        <a:lstStyle/>
        <a:p>
          <a:endParaRPr lang="en-US"/>
        </a:p>
      </dgm:t>
    </dgm:pt>
    <dgm:pt modelId="{34887AC1-F285-494D-BA73-35BFF1AD9FF7}" type="pres">
      <dgm:prSet presAssocID="{E2FCB58D-F018-4528-91C0-850633F788BC}" presName="parentText" presStyleLbl="node1" presStyleIdx="3" presStyleCnt="4">
        <dgm:presLayoutVars>
          <dgm:chMax val="0"/>
          <dgm:bulletEnabled val="1"/>
        </dgm:presLayoutVars>
      </dgm:prSet>
      <dgm:spPr/>
      <dgm:t>
        <a:bodyPr/>
        <a:lstStyle/>
        <a:p>
          <a:endParaRPr lang="en-US"/>
        </a:p>
      </dgm:t>
    </dgm:pt>
    <dgm:pt modelId="{85DFC090-C93C-4DF0-9F70-1E7D77522667}" type="pres">
      <dgm:prSet presAssocID="{E2FCB58D-F018-4528-91C0-850633F788BC}" presName="negativeSpace" presStyleCnt="0"/>
      <dgm:spPr/>
    </dgm:pt>
    <dgm:pt modelId="{68D0B6A0-A0B9-41AD-B6DA-E71B8981B4A9}" type="pres">
      <dgm:prSet presAssocID="{E2FCB58D-F018-4528-91C0-850633F788BC}" presName="childText" presStyleLbl="conFgAcc1" presStyleIdx="3" presStyleCnt="4">
        <dgm:presLayoutVars>
          <dgm:bulletEnabled val="1"/>
        </dgm:presLayoutVars>
      </dgm:prSet>
      <dgm:spPr/>
    </dgm:pt>
  </dgm:ptLst>
  <dgm:cxnLst>
    <dgm:cxn modelId="{05F46481-CD38-8B4A-828D-E86858DAD78B}" type="presOf" srcId="{ABB86601-94DE-42BF-A587-4C2727ECB2BD}" destId="{11C9DC05-868D-4C81-B4B6-1CE5CDE1EB25}" srcOrd="0" destOrd="0" presId="urn:microsoft.com/office/officeart/2005/8/layout/list1"/>
    <dgm:cxn modelId="{4E086520-0588-6C4F-9AC3-674BA3DB8535}" type="presOf" srcId="{ABB86601-94DE-42BF-A587-4C2727ECB2BD}" destId="{5BD6E264-8F53-4002-BDB7-74ED661F8A55}" srcOrd="1" destOrd="0" presId="urn:microsoft.com/office/officeart/2005/8/layout/list1"/>
    <dgm:cxn modelId="{374A263D-2571-BE49-96EE-47418AE566D1}" type="presOf" srcId="{CDB5A15C-9FEE-4C03-BBB2-B5A3E249DEC6}" destId="{254BE094-5683-4A91-B8B8-085156521998}" srcOrd="1" destOrd="0" presId="urn:microsoft.com/office/officeart/2005/8/layout/list1"/>
    <dgm:cxn modelId="{D8BEC179-5B6B-1F4F-8A05-5C81EF22FFB4}" type="presOf" srcId="{434D3EF7-ADD3-44F8-914A-EEF85280C5D0}" destId="{62493B9B-4EEA-4670-866F-1B667A86125C}" srcOrd="0" destOrd="0" presId="urn:microsoft.com/office/officeart/2005/8/layout/list1"/>
    <dgm:cxn modelId="{BE87E34A-71F0-4993-9041-3110C26EC016}" srcId="{8AE68E65-C267-4785-A6EF-9D3D863FEF75}" destId="{ABB86601-94DE-42BF-A587-4C2727ECB2BD}" srcOrd="2" destOrd="0" parTransId="{BB448E5A-B4E6-4909-8330-9A345C3BD34E}" sibTransId="{09D6AD16-6022-4266-8705-0939FF933AD3}"/>
    <dgm:cxn modelId="{D3BFBD4C-DE9B-48F6-A6D0-D0BD202843EE}" type="presOf" srcId="{E2FCB58D-F018-4528-91C0-850633F788BC}" destId="{3BF5EF25-D4B4-4F97-9B80-8DC903793E19}" srcOrd="0" destOrd="0" presId="urn:microsoft.com/office/officeart/2005/8/layout/list1"/>
    <dgm:cxn modelId="{73C408B6-9F7F-4DB3-A5D3-FB149B995F3A}" type="presOf" srcId="{E2FCB58D-F018-4528-91C0-850633F788BC}" destId="{34887AC1-F285-494D-BA73-35BFF1AD9FF7}" srcOrd="1" destOrd="0" presId="urn:microsoft.com/office/officeart/2005/8/layout/list1"/>
    <dgm:cxn modelId="{D151C22F-BAC7-F342-ABEC-4A81FB778831}" type="presOf" srcId="{8AE68E65-C267-4785-A6EF-9D3D863FEF75}" destId="{D7BF6F05-AA54-4F07-9816-951B8F04A691}" srcOrd="0" destOrd="0" presId="urn:microsoft.com/office/officeart/2005/8/layout/list1"/>
    <dgm:cxn modelId="{A5F6F328-7429-4E73-BF31-7BA59166ADC7}" srcId="{8AE68E65-C267-4785-A6EF-9D3D863FEF75}" destId="{434D3EF7-ADD3-44F8-914A-EEF85280C5D0}" srcOrd="0" destOrd="0" parTransId="{CC553292-0B76-46B0-AFBA-DDA3C502433F}" sibTransId="{676008E3-DB82-402B-8098-0E09F39E5E0E}"/>
    <dgm:cxn modelId="{C4E975AE-718E-C843-ACE6-5F31876B92F8}" type="presOf" srcId="{CDB5A15C-9FEE-4C03-BBB2-B5A3E249DEC6}" destId="{BD0583A9-EEDC-4E9B-BC89-BBFDCDD72E46}" srcOrd="0" destOrd="0" presId="urn:microsoft.com/office/officeart/2005/8/layout/list1"/>
    <dgm:cxn modelId="{9E08841C-AA29-4FA2-BAD7-59562926A213}" srcId="{8AE68E65-C267-4785-A6EF-9D3D863FEF75}" destId="{CDB5A15C-9FEE-4C03-BBB2-B5A3E249DEC6}" srcOrd="1" destOrd="0" parTransId="{B191AA07-CA5A-46E7-A979-9DA8620522AE}" sibTransId="{3870EA05-0348-4A66-AD70-DAC5AD35A79A}"/>
    <dgm:cxn modelId="{1FE86CDB-F838-7347-A72D-B9B56E177A8D}" type="presOf" srcId="{434D3EF7-ADD3-44F8-914A-EEF85280C5D0}" destId="{45427FAC-799F-4DB6-AC90-4CB391FD9EF6}" srcOrd="1" destOrd="0" presId="urn:microsoft.com/office/officeart/2005/8/layout/list1"/>
    <dgm:cxn modelId="{10B46047-C653-4FAB-8505-9D8BD79E37C7}" srcId="{8AE68E65-C267-4785-A6EF-9D3D863FEF75}" destId="{E2FCB58D-F018-4528-91C0-850633F788BC}" srcOrd="3" destOrd="0" parTransId="{8E719B3A-F415-460E-9050-DB1D414C773D}" sibTransId="{0DF086A7-7DEB-4EC7-BE00-4820BB2B070E}"/>
    <dgm:cxn modelId="{F45DD94E-048E-1345-9498-27F03E0A6F74}" type="presParOf" srcId="{D7BF6F05-AA54-4F07-9816-951B8F04A691}" destId="{BADD3680-154D-4BA5-9E4A-EF572249C7B6}" srcOrd="0" destOrd="0" presId="urn:microsoft.com/office/officeart/2005/8/layout/list1"/>
    <dgm:cxn modelId="{75B8A877-21CA-B341-949D-C2471F720D3F}" type="presParOf" srcId="{BADD3680-154D-4BA5-9E4A-EF572249C7B6}" destId="{62493B9B-4EEA-4670-866F-1B667A86125C}" srcOrd="0" destOrd="0" presId="urn:microsoft.com/office/officeart/2005/8/layout/list1"/>
    <dgm:cxn modelId="{DF7AA481-DD6A-C54A-9FA9-CE7A06C06F92}" type="presParOf" srcId="{BADD3680-154D-4BA5-9E4A-EF572249C7B6}" destId="{45427FAC-799F-4DB6-AC90-4CB391FD9EF6}" srcOrd="1" destOrd="0" presId="urn:microsoft.com/office/officeart/2005/8/layout/list1"/>
    <dgm:cxn modelId="{7D5E269D-A0A9-9546-8FCA-8E18B02F8FEC}" type="presParOf" srcId="{D7BF6F05-AA54-4F07-9816-951B8F04A691}" destId="{ACF3C59B-E293-49D3-9EA2-D7277D3D2499}" srcOrd="1" destOrd="0" presId="urn:microsoft.com/office/officeart/2005/8/layout/list1"/>
    <dgm:cxn modelId="{5E1026F2-2C5F-1D48-946B-5A03B53C97A3}" type="presParOf" srcId="{D7BF6F05-AA54-4F07-9816-951B8F04A691}" destId="{91E9181A-9299-4B3C-B4EA-77B2A5E129CE}" srcOrd="2" destOrd="0" presId="urn:microsoft.com/office/officeart/2005/8/layout/list1"/>
    <dgm:cxn modelId="{2CA49904-0EDE-474C-A88B-7071A58ED9C6}" type="presParOf" srcId="{D7BF6F05-AA54-4F07-9816-951B8F04A691}" destId="{55E02DA1-E8B2-4D0A-B2B1-BC0F7D9D5F98}" srcOrd="3" destOrd="0" presId="urn:microsoft.com/office/officeart/2005/8/layout/list1"/>
    <dgm:cxn modelId="{6B16CC10-5EBD-9D45-AB1C-85B9027743C2}" type="presParOf" srcId="{D7BF6F05-AA54-4F07-9816-951B8F04A691}" destId="{D8BCC20B-4BD3-4498-A245-1B4197F0C90E}" srcOrd="4" destOrd="0" presId="urn:microsoft.com/office/officeart/2005/8/layout/list1"/>
    <dgm:cxn modelId="{EBCAA6DF-7012-804F-A574-6870C0CB96BC}" type="presParOf" srcId="{D8BCC20B-4BD3-4498-A245-1B4197F0C90E}" destId="{BD0583A9-EEDC-4E9B-BC89-BBFDCDD72E46}" srcOrd="0" destOrd="0" presId="urn:microsoft.com/office/officeart/2005/8/layout/list1"/>
    <dgm:cxn modelId="{6BD8FFFE-280C-5B48-9117-BE3C5C1D6F14}" type="presParOf" srcId="{D8BCC20B-4BD3-4498-A245-1B4197F0C90E}" destId="{254BE094-5683-4A91-B8B8-085156521998}" srcOrd="1" destOrd="0" presId="urn:microsoft.com/office/officeart/2005/8/layout/list1"/>
    <dgm:cxn modelId="{A97B8EEC-9F8B-1B4D-8C4A-C313011BE3AC}" type="presParOf" srcId="{D7BF6F05-AA54-4F07-9816-951B8F04A691}" destId="{9159B4DB-9057-4F9F-B660-057B37EDDC25}" srcOrd="5" destOrd="0" presId="urn:microsoft.com/office/officeart/2005/8/layout/list1"/>
    <dgm:cxn modelId="{6F2CAA4B-8799-F44A-95C0-8877BB85B134}" type="presParOf" srcId="{D7BF6F05-AA54-4F07-9816-951B8F04A691}" destId="{AD5F717B-F555-4DFD-850A-98ECE521D755}" srcOrd="6" destOrd="0" presId="urn:microsoft.com/office/officeart/2005/8/layout/list1"/>
    <dgm:cxn modelId="{7BBD4037-D1E9-AF43-B6B8-297C58969D6E}" type="presParOf" srcId="{D7BF6F05-AA54-4F07-9816-951B8F04A691}" destId="{62C50726-BE18-466A-8C46-E0929ABF35AB}" srcOrd="7" destOrd="0" presId="urn:microsoft.com/office/officeart/2005/8/layout/list1"/>
    <dgm:cxn modelId="{A4262082-72A0-DC4E-8F42-D7CFB0A57A6B}" type="presParOf" srcId="{D7BF6F05-AA54-4F07-9816-951B8F04A691}" destId="{F3A73909-6D16-4F02-9281-2203B5D99882}" srcOrd="8" destOrd="0" presId="urn:microsoft.com/office/officeart/2005/8/layout/list1"/>
    <dgm:cxn modelId="{F09B1D41-5228-9B4D-8BC4-B2ACA4B60D75}" type="presParOf" srcId="{F3A73909-6D16-4F02-9281-2203B5D99882}" destId="{11C9DC05-868D-4C81-B4B6-1CE5CDE1EB25}" srcOrd="0" destOrd="0" presId="urn:microsoft.com/office/officeart/2005/8/layout/list1"/>
    <dgm:cxn modelId="{5B561B20-3DAC-8240-A555-EB23209F433C}" type="presParOf" srcId="{F3A73909-6D16-4F02-9281-2203B5D99882}" destId="{5BD6E264-8F53-4002-BDB7-74ED661F8A55}" srcOrd="1" destOrd="0" presId="urn:microsoft.com/office/officeart/2005/8/layout/list1"/>
    <dgm:cxn modelId="{E67F28BB-9C19-A541-A2C9-E7925FEFC682}" type="presParOf" srcId="{D7BF6F05-AA54-4F07-9816-951B8F04A691}" destId="{3D8471C7-F22D-4BD1-BCAD-08E70277F78B}" srcOrd="9" destOrd="0" presId="urn:microsoft.com/office/officeart/2005/8/layout/list1"/>
    <dgm:cxn modelId="{20C633DD-32EB-C84D-9575-143828D27EDF}" type="presParOf" srcId="{D7BF6F05-AA54-4F07-9816-951B8F04A691}" destId="{A7AA23C2-FFAF-4059-8F7B-DF809EF1D789}" srcOrd="10" destOrd="0" presId="urn:microsoft.com/office/officeart/2005/8/layout/list1"/>
    <dgm:cxn modelId="{39A30530-69A7-474B-A437-5C40C91A2C19}" type="presParOf" srcId="{D7BF6F05-AA54-4F07-9816-951B8F04A691}" destId="{28057AA0-A032-44C1-93BA-027930DA620A}" srcOrd="11" destOrd="0" presId="urn:microsoft.com/office/officeart/2005/8/layout/list1"/>
    <dgm:cxn modelId="{0378374C-AD08-49AE-A420-B1CA309ED215}" type="presParOf" srcId="{D7BF6F05-AA54-4F07-9816-951B8F04A691}" destId="{C7569063-2BF8-4299-8961-693F7B58B89D}" srcOrd="12" destOrd="0" presId="urn:microsoft.com/office/officeart/2005/8/layout/list1"/>
    <dgm:cxn modelId="{715394FF-7E4A-4477-841C-9E93462DF8AF}" type="presParOf" srcId="{C7569063-2BF8-4299-8961-693F7B58B89D}" destId="{3BF5EF25-D4B4-4F97-9B80-8DC903793E19}" srcOrd="0" destOrd="0" presId="urn:microsoft.com/office/officeart/2005/8/layout/list1"/>
    <dgm:cxn modelId="{526664CA-8638-4BB6-B9A0-83409A9D6F5E}" type="presParOf" srcId="{C7569063-2BF8-4299-8961-693F7B58B89D}" destId="{34887AC1-F285-494D-BA73-35BFF1AD9FF7}" srcOrd="1" destOrd="0" presId="urn:microsoft.com/office/officeart/2005/8/layout/list1"/>
    <dgm:cxn modelId="{3840AE1E-2874-4FCD-84D4-68F3B55590FA}" type="presParOf" srcId="{D7BF6F05-AA54-4F07-9816-951B8F04A691}" destId="{85DFC090-C93C-4DF0-9F70-1E7D77522667}" srcOrd="13" destOrd="0" presId="urn:microsoft.com/office/officeart/2005/8/layout/list1"/>
    <dgm:cxn modelId="{F5BA6F29-DCC0-432F-8469-3E23234E6BBB}" type="presParOf" srcId="{D7BF6F05-AA54-4F07-9816-951B8F04A691}" destId="{68D0B6A0-A0B9-41AD-B6DA-E71B8981B4A9}"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FDAA7-74EB-4B4D-A307-9ADFA70859AC}">
      <dsp:nvSpPr>
        <dsp:cNvPr id="0" name=""/>
        <dsp:cNvSpPr/>
      </dsp:nvSpPr>
      <dsp:spPr>
        <a:xfrm>
          <a:off x="2794816" y="1736318"/>
          <a:ext cx="1954167" cy="1794437"/>
        </a:xfrm>
        <a:prstGeom prst="ellipse">
          <a:avLst/>
        </a:prstGeom>
        <a:solidFill>
          <a:schemeClr val="accent1">
            <a:lumMod val="40000"/>
            <a:lumOff val="60000"/>
          </a:schemeClr>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b="1" kern="1200" dirty="0" smtClean="0">
              <a:latin typeface="Arial" pitchFamily="34" charset="0"/>
              <a:cs typeface="Arial" pitchFamily="34" charset="0"/>
            </a:rPr>
            <a:t>Number of Full-Time Equivalent (FTE) Employees</a:t>
          </a:r>
          <a:endParaRPr lang="en-US" sz="1500" b="1" kern="1200" dirty="0">
            <a:latin typeface="Arial" pitchFamily="34" charset="0"/>
            <a:cs typeface="Arial" pitchFamily="34" charset="0"/>
          </a:endParaRPr>
        </a:p>
      </dsp:txBody>
      <dsp:txXfrm>
        <a:off x="3080997" y="1999107"/>
        <a:ext cx="1381805" cy="1268859"/>
      </dsp:txXfrm>
    </dsp:sp>
    <dsp:sp modelId="{F61F4352-1E8E-45DD-9943-D16C3BB375DF}">
      <dsp:nvSpPr>
        <dsp:cNvPr id="0" name=""/>
        <dsp:cNvSpPr/>
      </dsp:nvSpPr>
      <dsp:spPr>
        <a:xfrm rot="16200000">
          <a:off x="3638413" y="1585500"/>
          <a:ext cx="266972" cy="34663"/>
        </a:xfrm>
        <a:custGeom>
          <a:avLst/>
          <a:gdLst/>
          <a:ahLst/>
          <a:cxnLst/>
          <a:rect l="0" t="0" r="0" b="0"/>
          <a:pathLst>
            <a:path>
              <a:moveTo>
                <a:pt x="0" y="17331"/>
              </a:moveTo>
              <a:lnTo>
                <a:pt x="266972" y="173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3765225" y="1596158"/>
        <a:ext cx="13348" cy="13348"/>
      </dsp:txXfrm>
    </dsp:sp>
    <dsp:sp modelId="{424D3FE4-DBD7-43D7-95AE-872CB505499D}">
      <dsp:nvSpPr>
        <dsp:cNvPr id="0" name=""/>
        <dsp:cNvSpPr/>
      </dsp:nvSpPr>
      <dsp:spPr>
        <a:xfrm>
          <a:off x="3045524" y="16595"/>
          <a:ext cx="1452750" cy="1452750"/>
        </a:xfrm>
        <a:prstGeom prst="ellipse">
          <a:avLst/>
        </a:prstGeom>
        <a:solidFill>
          <a:schemeClr val="accent1">
            <a:lumMod val="40000"/>
            <a:lumOff val="60000"/>
          </a:schemeClr>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latin typeface="Arial" pitchFamily="34" charset="0"/>
              <a:cs typeface="Arial" pitchFamily="34" charset="0"/>
            </a:rPr>
            <a:t>24 or fewer</a:t>
          </a:r>
          <a:endParaRPr lang="en-US" sz="2500" kern="1200" dirty="0">
            <a:latin typeface="Arial" pitchFamily="34" charset="0"/>
            <a:cs typeface="Arial" pitchFamily="34" charset="0"/>
          </a:endParaRPr>
        </a:p>
      </dsp:txBody>
      <dsp:txXfrm>
        <a:off x="3258274" y="229345"/>
        <a:ext cx="1027250" cy="1027250"/>
      </dsp:txXfrm>
    </dsp:sp>
    <dsp:sp modelId="{8F7A29E1-82C4-43A0-AA36-BB2985C545C3}">
      <dsp:nvSpPr>
        <dsp:cNvPr id="0" name=""/>
        <dsp:cNvSpPr/>
      </dsp:nvSpPr>
      <dsp:spPr>
        <a:xfrm rot="1800000">
          <a:off x="4585066" y="3146037"/>
          <a:ext cx="209056" cy="34663"/>
        </a:xfrm>
        <a:custGeom>
          <a:avLst/>
          <a:gdLst/>
          <a:ahLst/>
          <a:cxnLst/>
          <a:rect l="0" t="0" r="0" b="0"/>
          <a:pathLst>
            <a:path>
              <a:moveTo>
                <a:pt x="0" y="17331"/>
              </a:moveTo>
              <a:lnTo>
                <a:pt x="209056" y="173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a:off x="4684368" y="3158142"/>
        <a:ext cx="10452" cy="10452"/>
      </dsp:txXfrm>
    </dsp:sp>
    <dsp:sp modelId="{43690DBB-E40D-4341-8B0E-21506322EA5C}">
      <dsp:nvSpPr>
        <dsp:cNvPr id="0" name=""/>
        <dsp:cNvSpPr/>
      </dsp:nvSpPr>
      <dsp:spPr>
        <a:xfrm>
          <a:off x="4682803" y="2852445"/>
          <a:ext cx="1452750" cy="1452750"/>
        </a:xfrm>
        <a:prstGeom prst="ellipse">
          <a:avLst/>
        </a:prstGeom>
        <a:solidFill>
          <a:schemeClr val="accent1">
            <a:lumMod val="40000"/>
            <a:lumOff val="60000"/>
          </a:schemeClr>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latin typeface="Arial" pitchFamily="34" charset="0"/>
              <a:cs typeface="Arial" pitchFamily="34" charset="0"/>
            </a:rPr>
            <a:t>Up to 50</a:t>
          </a:r>
          <a:endParaRPr lang="en-US" sz="2500" kern="1200" dirty="0">
            <a:latin typeface="Arial" pitchFamily="34" charset="0"/>
            <a:cs typeface="Arial" pitchFamily="34" charset="0"/>
          </a:endParaRPr>
        </a:p>
      </dsp:txBody>
      <dsp:txXfrm>
        <a:off x="4895553" y="3065195"/>
        <a:ext cx="1027250" cy="1027250"/>
      </dsp:txXfrm>
    </dsp:sp>
    <dsp:sp modelId="{4CEE3C84-F30A-4DE0-9BD9-ED1A80046830}">
      <dsp:nvSpPr>
        <dsp:cNvPr id="0" name=""/>
        <dsp:cNvSpPr/>
      </dsp:nvSpPr>
      <dsp:spPr>
        <a:xfrm rot="9000000">
          <a:off x="2749676" y="3146037"/>
          <a:ext cx="209056" cy="34663"/>
        </a:xfrm>
        <a:custGeom>
          <a:avLst/>
          <a:gdLst/>
          <a:ahLst/>
          <a:cxnLst/>
          <a:rect l="0" t="0" r="0" b="0"/>
          <a:pathLst>
            <a:path>
              <a:moveTo>
                <a:pt x="0" y="17331"/>
              </a:moveTo>
              <a:lnTo>
                <a:pt x="209056" y="1733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dirty="0"/>
        </a:p>
      </dsp:txBody>
      <dsp:txXfrm rot="10800000">
        <a:off x="2848978" y="3158142"/>
        <a:ext cx="10452" cy="10452"/>
      </dsp:txXfrm>
    </dsp:sp>
    <dsp:sp modelId="{F030B773-8E98-4A94-8D60-F8CE98B4CD7A}">
      <dsp:nvSpPr>
        <dsp:cNvPr id="0" name=""/>
        <dsp:cNvSpPr/>
      </dsp:nvSpPr>
      <dsp:spPr>
        <a:xfrm>
          <a:off x="1408245" y="2852445"/>
          <a:ext cx="1452750" cy="1452750"/>
        </a:xfrm>
        <a:prstGeom prst="ellipse">
          <a:avLst/>
        </a:prstGeom>
        <a:solidFill>
          <a:schemeClr val="accent1">
            <a:lumMod val="40000"/>
            <a:lumOff val="60000"/>
          </a:schemeClr>
        </a:solidFill>
        <a:ln w="158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smtClean="0">
              <a:latin typeface="Arial" pitchFamily="34" charset="0"/>
              <a:cs typeface="Arial" pitchFamily="34" charset="0"/>
            </a:rPr>
            <a:t>50 and above</a:t>
          </a:r>
          <a:endParaRPr lang="en-US" sz="2500" kern="1200" dirty="0">
            <a:latin typeface="Arial" pitchFamily="34" charset="0"/>
            <a:cs typeface="Arial" pitchFamily="34" charset="0"/>
          </a:endParaRPr>
        </a:p>
      </dsp:txBody>
      <dsp:txXfrm>
        <a:off x="1620995" y="3065195"/>
        <a:ext cx="1027250" cy="1027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3032970" cy="46450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63147" y="1"/>
            <a:ext cx="3032970" cy="464502"/>
          </a:xfrm>
          <a:prstGeom prst="rect">
            <a:avLst/>
          </a:prstGeom>
        </p:spPr>
        <p:txBody>
          <a:bodyPr vert="horz" lIns="91440" tIns="45720" rIns="91440" bIns="45720" rtlCol="0"/>
          <a:lstStyle>
            <a:lvl1pPr algn="r">
              <a:defRPr sz="1200"/>
            </a:lvl1pPr>
          </a:lstStyle>
          <a:p>
            <a:fld id="{FE1117D8-7DD3-42CF-A43E-BDCC375AE669}" type="datetimeFigureOut">
              <a:rPr lang="en-US" smtClean="0"/>
              <a:pPr/>
              <a:t>8/8/2013</a:t>
            </a:fld>
            <a:endParaRPr lang="en-US" dirty="0"/>
          </a:p>
        </p:txBody>
      </p:sp>
      <p:sp>
        <p:nvSpPr>
          <p:cNvPr id="4" name="Footer Placeholder 3"/>
          <p:cNvSpPr>
            <a:spLocks noGrp="1"/>
          </p:cNvSpPr>
          <p:nvPr>
            <p:ph type="ftr" sz="quarter" idx="2"/>
          </p:nvPr>
        </p:nvSpPr>
        <p:spPr>
          <a:xfrm>
            <a:off x="2" y="8817614"/>
            <a:ext cx="3032970" cy="46450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63147" y="8817614"/>
            <a:ext cx="3032970" cy="464502"/>
          </a:xfrm>
          <a:prstGeom prst="rect">
            <a:avLst/>
          </a:prstGeom>
        </p:spPr>
        <p:txBody>
          <a:bodyPr vert="horz" lIns="91440" tIns="45720" rIns="91440" bIns="45720" rtlCol="0" anchor="b"/>
          <a:lstStyle>
            <a:lvl1pPr algn="r">
              <a:defRPr sz="1200"/>
            </a:lvl1pPr>
          </a:lstStyle>
          <a:p>
            <a:fld id="{BCF69B87-FE70-4B68-BA18-500180CC3754}" type="slidenum">
              <a:rPr lang="en-US" smtClean="0"/>
              <a:pPr/>
              <a:t>‹#›</a:t>
            </a:fld>
            <a:endParaRPr lang="en-US" dirty="0"/>
          </a:p>
        </p:txBody>
      </p:sp>
    </p:spTree>
    <p:extLst>
      <p:ext uri="{BB962C8B-B14F-4D97-AF65-F5344CB8AC3E}">
        <p14:creationId xmlns:p14="http://schemas.microsoft.com/office/powerpoint/2010/main" val="16383993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4185"/>
          </a:xfrm>
          <a:prstGeom prst="rect">
            <a:avLst/>
          </a:prstGeom>
        </p:spPr>
        <p:txBody>
          <a:bodyPr vert="horz" lIns="93175" tIns="46587" rIns="93175" bIns="46587" rtlCol="0"/>
          <a:lstStyle>
            <a:lvl1pPr algn="l">
              <a:defRPr sz="1200"/>
            </a:lvl1pPr>
          </a:lstStyle>
          <a:p>
            <a:endParaRPr lang="en-US" dirty="0"/>
          </a:p>
        </p:txBody>
      </p:sp>
      <p:sp>
        <p:nvSpPr>
          <p:cNvPr id="3" name="Date Placeholder 2"/>
          <p:cNvSpPr>
            <a:spLocks noGrp="1"/>
          </p:cNvSpPr>
          <p:nvPr>
            <p:ph type="dt" idx="1"/>
          </p:nvPr>
        </p:nvSpPr>
        <p:spPr>
          <a:xfrm>
            <a:off x="3963746" y="0"/>
            <a:ext cx="3032337" cy="464185"/>
          </a:xfrm>
          <a:prstGeom prst="rect">
            <a:avLst/>
          </a:prstGeom>
        </p:spPr>
        <p:txBody>
          <a:bodyPr vert="horz" lIns="93175" tIns="46587" rIns="93175" bIns="46587" rtlCol="0"/>
          <a:lstStyle>
            <a:lvl1pPr algn="r">
              <a:defRPr sz="1200"/>
            </a:lvl1pPr>
          </a:lstStyle>
          <a:p>
            <a:fld id="{1BFA39FC-6334-41EE-B5B8-6F5F645912F2}" type="datetimeFigureOut">
              <a:rPr lang="en-US" smtClean="0"/>
              <a:pPr/>
              <a:t>8/8/2013</a:t>
            </a:fld>
            <a:endParaRPr lang="en-US" dirty="0"/>
          </a:p>
        </p:txBody>
      </p:sp>
      <p:sp>
        <p:nvSpPr>
          <p:cNvPr id="4" name="Slide Image Placeholder 3"/>
          <p:cNvSpPr>
            <a:spLocks noGrp="1" noRot="1" noChangeAspect="1"/>
          </p:cNvSpPr>
          <p:nvPr>
            <p:ph type="sldImg" idx="2"/>
          </p:nvPr>
        </p:nvSpPr>
        <p:spPr>
          <a:xfrm>
            <a:off x="1177925" y="696913"/>
            <a:ext cx="4641850" cy="3481387"/>
          </a:xfrm>
          <a:prstGeom prst="rect">
            <a:avLst/>
          </a:prstGeom>
          <a:noFill/>
          <a:ln w="12700">
            <a:solidFill>
              <a:prstClr val="black"/>
            </a:solidFill>
          </a:ln>
        </p:spPr>
        <p:txBody>
          <a:bodyPr vert="horz" lIns="93175" tIns="46587" rIns="93175" bIns="46587" rtlCol="0" anchor="ctr"/>
          <a:lstStyle/>
          <a:p>
            <a:endParaRPr lang="en-US" dirty="0"/>
          </a:p>
        </p:txBody>
      </p:sp>
      <p:sp>
        <p:nvSpPr>
          <p:cNvPr id="5" name="Notes Placeholder 4"/>
          <p:cNvSpPr>
            <a:spLocks noGrp="1"/>
          </p:cNvSpPr>
          <p:nvPr>
            <p:ph type="body" sz="quarter" idx="3"/>
          </p:nvPr>
        </p:nvSpPr>
        <p:spPr>
          <a:xfrm>
            <a:off x="699770" y="4409759"/>
            <a:ext cx="5598160" cy="4177665"/>
          </a:xfrm>
          <a:prstGeom prst="rect">
            <a:avLst/>
          </a:prstGeom>
        </p:spPr>
        <p:txBody>
          <a:bodyPr vert="horz" lIns="93175" tIns="46587" rIns="93175" bIns="4658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5"/>
            <a:ext cx="3032337" cy="464185"/>
          </a:xfrm>
          <a:prstGeom prst="rect">
            <a:avLst/>
          </a:prstGeom>
        </p:spPr>
        <p:txBody>
          <a:bodyPr vert="horz" lIns="93175" tIns="46587" rIns="93175" bIns="4658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63746" y="8817905"/>
            <a:ext cx="3032337" cy="464185"/>
          </a:xfrm>
          <a:prstGeom prst="rect">
            <a:avLst/>
          </a:prstGeom>
        </p:spPr>
        <p:txBody>
          <a:bodyPr vert="horz" lIns="93175" tIns="46587" rIns="93175" bIns="46587" rtlCol="0" anchor="b"/>
          <a:lstStyle>
            <a:lvl1pPr algn="r">
              <a:defRPr sz="1200"/>
            </a:lvl1pPr>
          </a:lstStyle>
          <a:p>
            <a:fld id="{FE4393FC-A6EC-4ED1-A4B2-0F55D4DCCA57}" type="slidenum">
              <a:rPr lang="en-US" smtClean="0"/>
              <a:pPr/>
              <a:t>‹#›</a:t>
            </a:fld>
            <a:endParaRPr lang="en-US" dirty="0"/>
          </a:p>
        </p:txBody>
      </p:sp>
    </p:spTree>
    <p:extLst>
      <p:ext uri="{BB962C8B-B14F-4D97-AF65-F5344CB8AC3E}">
        <p14:creationId xmlns:p14="http://schemas.microsoft.com/office/powerpoint/2010/main" val="1961598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cms.gov/CCIIO/Resources/Regulations-and-Guidance/Downloads/mv-calculator-final-4-11-2013.xls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ea typeface="ＭＳ Ｐゴシック" pitchFamily="34" charset="-128"/>
            </a:endParaRPr>
          </a:p>
        </p:txBody>
      </p:sp>
      <p:sp>
        <p:nvSpPr>
          <p:cNvPr id="20484" name="Slide Number Placeholder 3"/>
          <p:cNvSpPr>
            <a:spLocks noGrp="1"/>
          </p:cNvSpPr>
          <p:nvPr>
            <p:ph type="sldNum" sz="quarter" idx="5"/>
          </p:nvPr>
        </p:nvSpPr>
        <p:spPr bwMode="auto">
          <a:noFill/>
          <a:ln>
            <a:miter lim="800000"/>
            <a:headEnd/>
            <a:tailEnd/>
          </a:ln>
        </p:spPr>
        <p:txBody>
          <a:bodyPr/>
          <a:lstStyle/>
          <a:p>
            <a:fld id="{FA2122E3-9B5C-4E77-A8A3-05DCDBA23BBF}"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Credit works on a sliding scale, i.e., for each FTE above 10 and average annual wages above $25,000, the credit is reduced</a:t>
            </a:r>
          </a:p>
          <a:p>
            <a:endParaRPr lang="en-US" b="1"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10</a:t>
            </a:fld>
            <a:endParaRPr lang="en-US" dirty="0"/>
          </a:p>
        </p:txBody>
      </p:sp>
    </p:spTree>
    <p:extLst>
      <p:ext uri="{BB962C8B-B14F-4D97-AF65-F5344CB8AC3E}">
        <p14:creationId xmlns:p14="http://schemas.microsoft.com/office/powerpoint/2010/main" val="2184361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aseline="0" dirty="0" smtClean="0"/>
              <a:t>Non-profit employers are also eligible for the tax credit.  For 2010 – 2013, it’s a credit of up to 25% for eligible non-profit employers.  Starting in 2014, the credit rises to 35% for non-profits who are otherwise eligible and purchase coverage through SHOP.</a:t>
            </a:r>
          </a:p>
        </p:txBody>
      </p:sp>
      <p:sp>
        <p:nvSpPr>
          <p:cNvPr id="4" name="Slide Number Placeholder 3"/>
          <p:cNvSpPr>
            <a:spLocks noGrp="1"/>
          </p:cNvSpPr>
          <p:nvPr>
            <p:ph type="sldNum" sz="quarter" idx="10"/>
          </p:nvPr>
        </p:nvSpPr>
        <p:spPr/>
        <p:txBody>
          <a:bodyPr/>
          <a:lstStyle/>
          <a:p>
            <a:fld id="{FE4393FC-A6EC-4ED1-A4B2-0F55D4DCCA57}" type="slidenum">
              <a:rPr lang="en-US" smtClean="0"/>
              <a:pPr/>
              <a:t>11</a:t>
            </a:fld>
            <a:endParaRPr lang="en-US" dirty="0"/>
          </a:p>
        </p:txBody>
      </p:sp>
    </p:spTree>
    <p:extLst>
      <p:ext uri="{BB962C8B-B14F-4D97-AF65-F5344CB8AC3E}">
        <p14:creationId xmlns:p14="http://schemas.microsoft.com/office/powerpoint/2010/main" val="3215019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12</a:t>
            </a:fld>
            <a:endParaRPr lang="en-US" dirty="0"/>
          </a:p>
        </p:txBody>
      </p:sp>
    </p:spTree>
    <p:extLst>
      <p:ext uri="{BB962C8B-B14F-4D97-AF65-F5344CB8AC3E}">
        <p14:creationId xmlns:p14="http://schemas.microsoft.com/office/powerpoint/2010/main" val="3912948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13</a:t>
            </a:fld>
            <a:endParaRPr lang="en-US" dirty="0"/>
          </a:p>
        </p:txBody>
      </p:sp>
    </p:spTree>
    <p:extLst>
      <p:ext uri="{BB962C8B-B14F-4D97-AF65-F5344CB8AC3E}">
        <p14:creationId xmlns:p14="http://schemas.microsoft.com/office/powerpoint/2010/main" val="592430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14</a:t>
            </a:fld>
            <a:endParaRPr lang="en-US" dirty="0"/>
          </a:p>
        </p:txBody>
      </p:sp>
    </p:spTree>
    <p:extLst>
      <p:ext uri="{BB962C8B-B14F-4D97-AF65-F5344CB8AC3E}">
        <p14:creationId xmlns:p14="http://schemas.microsoft.com/office/powerpoint/2010/main" val="2631100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15</a:t>
            </a:fld>
            <a:endParaRPr lang="en-US" dirty="0"/>
          </a:p>
        </p:txBody>
      </p:sp>
    </p:spTree>
    <p:extLst>
      <p:ext uri="{BB962C8B-B14F-4D97-AF65-F5344CB8AC3E}">
        <p14:creationId xmlns:p14="http://schemas.microsoft.com/office/powerpoint/2010/main" val="1320728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16</a:t>
            </a:fld>
            <a:endParaRPr lang="en-US" dirty="0"/>
          </a:p>
        </p:txBody>
      </p:sp>
    </p:spTree>
    <p:extLst>
      <p:ext uri="{BB962C8B-B14F-4D97-AF65-F5344CB8AC3E}">
        <p14:creationId xmlns:p14="http://schemas.microsoft.com/office/powerpoint/2010/main" val="1177457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17</a:t>
            </a:fld>
            <a:endParaRPr lang="en-US" dirty="0"/>
          </a:p>
        </p:txBody>
      </p:sp>
    </p:spTree>
    <p:extLst>
      <p:ext uri="{BB962C8B-B14F-4D97-AF65-F5344CB8AC3E}">
        <p14:creationId xmlns:p14="http://schemas.microsoft.com/office/powerpoint/2010/main" val="27070850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On July 2, 2013, Treasury issued transitional relief to employers covered by these rules indicating that the employer shared responsibility provisions </a:t>
            </a:r>
            <a:r>
              <a:rPr lang="en-US" baseline="0" dirty="0" smtClean="0">
                <a:effectLst/>
              </a:rPr>
              <a:t>will not take effect until 2015, and </a:t>
            </a:r>
            <a:r>
              <a:rPr lang="en-US" dirty="0" smtClean="0">
                <a:effectLst/>
              </a:rPr>
              <a:t>no shared responsibility payments will apply until 2015. </a:t>
            </a:r>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18</a:t>
            </a:fld>
            <a:endParaRPr lang="en-US" dirty="0"/>
          </a:p>
        </p:txBody>
      </p:sp>
    </p:spTree>
    <p:extLst>
      <p:ext uri="{BB962C8B-B14F-4D97-AF65-F5344CB8AC3E}">
        <p14:creationId xmlns:p14="http://schemas.microsoft.com/office/powerpoint/2010/main" val="2789124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19</a:t>
            </a:fld>
            <a:endParaRPr lang="en-US" dirty="0"/>
          </a:p>
        </p:txBody>
      </p:sp>
    </p:spTree>
    <p:extLst>
      <p:ext uri="{BB962C8B-B14F-4D97-AF65-F5344CB8AC3E}">
        <p14:creationId xmlns:p14="http://schemas.microsoft.com/office/powerpoint/2010/main" val="15567618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64F53-048C-449D-B026-C8EF854365EE}" type="slidenum">
              <a:rPr lang="en-US" smtClean="0"/>
              <a:t>2</a:t>
            </a:fld>
            <a:endParaRPr lang="en-US"/>
          </a:p>
        </p:txBody>
      </p:sp>
    </p:spTree>
    <p:extLst>
      <p:ext uri="{BB962C8B-B14F-4D97-AF65-F5344CB8AC3E}">
        <p14:creationId xmlns:p14="http://schemas.microsoft.com/office/powerpoint/2010/main" val="3175896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20</a:t>
            </a:fld>
            <a:endParaRPr lang="en-US" dirty="0"/>
          </a:p>
        </p:txBody>
      </p:sp>
    </p:spTree>
    <p:extLst>
      <p:ext uri="{BB962C8B-B14F-4D97-AF65-F5344CB8AC3E}">
        <p14:creationId xmlns:p14="http://schemas.microsoft.com/office/powerpoint/2010/main" val="2880769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21</a:t>
            </a:fld>
            <a:endParaRPr lang="en-US" dirty="0"/>
          </a:p>
        </p:txBody>
      </p:sp>
    </p:spTree>
    <p:extLst>
      <p:ext uri="{BB962C8B-B14F-4D97-AF65-F5344CB8AC3E}">
        <p14:creationId xmlns:p14="http://schemas.microsoft.com/office/powerpoint/2010/main" val="3744966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22</a:t>
            </a:fld>
            <a:endParaRPr lang="en-US" dirty="0"/>
          </a:p>
        </p:txBody>
      </p:sp>
    </p:spTree>
    <p:extLst>
      <p:ext uri="{BB962C8B-B14F-4D97-AF65-F5344CB8AC3E}">
        <p14:creationId xmlns:p14="http://schemas.microsoft.com/office/powerpoint/2010/main" val="22708122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Link to MV Calculator: </a:t>
            </a:r>
            <a:r>
              <a:rPr lang="en-US" sz="1200" u="sng" kern="1200" dirty="0" smtClean="0">
                <a:solidFill>
                  <a:schemeClr val="tx1"/>
                </a:solidFill>
                <a:effectLst/>
                <a:latin typeface="+mn-lt"/>
                <a:ea typeface="+mn-ea"/>
                <a:cs typeface="+mn-cs"/>
                <a:hlinkClick r:id="rId3"/>
              </a:rPr>
              <a:t>http://www.cms.gov/CCIIO/Resources/Regulations-and-Guidance/Downloads/mv-calculator-final-4-11-2013.xlsm</a:t>
            </a:r>
            <a:r>
              <a:rPr lang="en-US" sz="1200" kern="1200" dirty="0" smtClean="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23</a:t>
            </a:fld>
            <a:endParaRPr lang="en-US" dirty="0"/>
          </a:p>
        </p:txBody>
      </p:sp>
    </p:spTree>
    <p:extLst>
      <p:ext uri="{BB962C8B-B14F-4D97-AF65-F5344CB8AC3E}">
        <p14:creationId xmlns:p14="http://schemas.microsoft.com/office/powerpoint/2010/main" val="1731859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24</a:t>
            </a:fld>
            <a:endParaRPr lang="en-US" dirty="0"/>
          </a:p>
        </p:txBody>
      </p:sp>
    </p:spTree>
    <p:extLst>
      <p:ext uri="{BB962C8B-B14F-4D97-AF65-F5344CB8AC3E}">
        <p14:creationId xmlns:p14="http://schemas.microsoft.com/office/powerpoint/2010/main" val="1731859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25</a:t>
            </a:fld>
            <a:endParaRPr lang="en-US" dirty="0"/>
          </a:p>
        </p:txBody>
      </p:sp>
    </p:spTree>
    <p:extLst>
      <p:ext uri="{BB962C8B-B14F-4D97-AF65-F5344CB8AC3E}">
        <p14:creationId xmlns:p14="http://schemas.microsoft.com/office/powerpoint/2010/main" val="22708122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26</a:t>
            </a:fld>
            <a:endParaRPr lang="en-US" dirty="0"/>
          </a:p>
        </p:txBody>
      </p:sp>
    </p:spTree>
    <p:extLst>
      <p:ext uri="{BB962C8B-B14F-4D97-AF65-F5344CB8AC3E}">
        <p14:creationId xmlns:p14="http://schemas.microsoft.com/office/powerpoint/2010/main" val="29042598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D0D8D06-3917-44D3-B0EA-BF8DB6524DCC}" type="slidenum">
              <a:rPr lang="en-US" smtClean="0"/>
              <a:pPr/>
              <a:t>27</a:t>
            </a:fld>
            <a:endParaRPr lang="en-US" dirty="0"/>
          </a:p>
        </p:txBody>
      </p:sp>
    </p:spTree>
    <p:extLst>
      <p:ext uri="{BB962C8B-B14F-4D97-AF65-F5344CB8AC3E}">
        <p14:creationId xmlns:p14="http://schemas.microsoft.com/office/powerpoint/2010/main" val="31861719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28</a:t>
            </a:fld>
            <a:endParaRPr lang="en-US" dirty="0"/>
          </a:p>
        </p:txBody>
      </p:sp>
    </p:spTree>
    <p:extLst>
      <p:ext uri="{BB962C8B-B14F-4D97-AF65-F5344CB8AC3E}">
        <p14:creationId xmlns:p14="http://schemas.microsoft.com/office/powerpoint/2010/main" val="3683323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E4393FC-A6EC-4ED1-A4B2-0F55D4DCCA57}" type="slidenum">
              <a:rPr lang="en-US" smtClean="0"/>
              <a:pPr/>
              <a:t>29</a:t>
            </a:fld>
            <a:endParaRPr lang="en-US" dirty="0"/>
          </a:p>
        </p:txBody>
      </p:sp>
    </p:spTree>
    <p:extLst>
      <p:ext uri="{BB962C8B-B14F-4D97-AF65-F5344CB8AC3E}">
        <p14:creationId xmlns:p14="http://schemas.microsoft.com/office/powerpoint/2010/main" val="520254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3</a:t>
            </a:fld>
            <a:endParaRPr lang="en-US" dirty="0"/>
          </a:p>
        </p:txBody>
      </p:sp>
    </p:spTree>
    <p:extLst>
      <p:ext uri="{BB962C8B-B14F-4D97-AF65-F5344CB8AC3E}">
        <p14:creationId xmlns:p14="http://schemas.microsoft.com/office/powerpoint/2010/main" val="3506355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30</a:t>
            </a:fld>
            <a:endParaRPr lang="en-US" dirty="0"/>
          </a:p>
        </p:txBody>
      </p:sp>
    </p:spTree>
    <p:extLst>
      <p:ext uri="{BB962C8B-B14F-4D97-AF65-F5344CB8AC3E}">
        <p14:creationId xmlns:p14="http://schemas.microsoft.com/office/powerpoint/2010/main" val="23115326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A064F53-048C-449D-B026-C8EF854365EE}" type="slidenum">
              <a:rPr lang="en-US" smtClean="0"/>
              <a:t>31</a:t>
            </a:fld>
            <a:endParaRPr lang="en-US"/>
          </a:p>
        </p:txBody>
      </p:sp>
    </p:spTree>
    <p:extLst>
      <p:ext uri="{BB962C8B-B14F-4D97-AF65-F5344CB8AC3E}">
        <p14:creationId xmlns:p14="http://schemas.microsoft.com/office/powerpoint/2010/main" val="3175896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4</a:t>
            </a:fld>
            <a:endParaRPr lang="en-US" dirty="0"/>
          </a:p>
        </p:txBody>
      </p:sp>
    </p:spTree>
    <p:extLst>
      <p:ext uri="{BB962C8B-B14F-4D97-AF65-F5344CB8AC3E}">
        <p14:creationId xmlns:p14="http://schemas.microsoft.com/office/powerpoint/2010/main" val="2713817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56F42D79-5179-4932-82CF-A07D00F5CE25}"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42D79-5179-4932-82CF-A07D00F5CE25}"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6F42D79-5179-4932-82CF-A07D00F5CE25}"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D0D8D06-3917-44D3-B0EA-BF8DB6524DCC}"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FE4393FC-A6EC-4ED1-A4B2-0F55D4DCCA57}" type="slidenum">
              <a:rPr lang="en-US" smtClean="0"/>
              <a:pPr/>
              <a:t>9</a:t>
            </a:fld>
            <a:endParaRPr lang="en-US" dirty="0"/>
          </a:p>
        </p:txBody>
      </p:sp>
    </p:spTree>
    <p:extLst>
      <p:ext uri="{BB962C8B-B14F-4D97-AF65-F5344CB8AC3E}">
        <p14:creationId xmlns:p14="http://schemas.microsoft.com/office/powerpoint/2010/main" val="2789124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A6F745-C09F-46C1-8EE2-0A4F1E2BE787}" type="datetimeFigureOut">
              <a:rPr lang="en-US" smtClean="0"/>
              <a:pPr/>
              <a:t>8/8/2013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E341FC6-3E29-4965-818B-44C8D929E71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A6F745-C09F-46C1-8EE2-0A4F1E2BE787}" type="datetimeFigureOut">
              <a:rPr lang="en-US" smtClean="0"/>
              <a:pPr/>
              <a:t>8/8/2013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341FC6-3E29-4965-818B-44C8D929E71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www.healthcare.gov/"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jpeg"/><Relationship Id="rId7" Type="http://schemas.openxmlformats.org/officeDocument/2006/relationships/diagramColors" Target="../diagrams/colors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4.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239713" y="1339850"/>
            <a:ext cx="8675687" cy="1935163"/>
          </a:xfrm>
        </p:spPr>
        <p:txBody>
          <a:bodyPr>
            <a:normAutofit fontScale="90000"/>
          </a:bodyPr>
          <a:lstStyle/>
          <a:p>
            <a:r>
              <a:rPr lang="en-US" sz="4500" b="1" dirty="0" smtClean="0">
                <a:solidFill>
                  <a:srgbClr val="558ED5"/>
                </a:solidFill>
              </a:rPr>
              <a:t>Affordable Care Act 101:</a:t>
            </a:r>
            <a:br>
              <a:rPr lang="en-US" sz="4500" b="1" dirty="0" smtClean="0">
                <a:solidFill>
                  <a:srgbClr val="558ED5"/>
                </a:solidFill>
              </a:rPr>
            </a:br>
            <a:r>
              <a:rPr lang="en-US" sz="4500" b="1" dirty="0" smtClean="0">
                <a:solidFill>
                  <a:srgbClr val="558ED5"/>
                </a:solidFill>
              </a:rPr>
              <a:t>What </a:t>
            </a:r>
            <a:r>
              <a:rPr lang="en-US" sz="4500" b="1" dirty="0">
                <a:solidFill>
                  <a:srgbClr val="558ED5"/>
                </a:solidFill>
              </a:rPr>
              <a:t>T</a:t>
            </a:r>
            <a:r>
              <a:rPr lang="en-US" sz="4500" b="1" dirty="0" smtClean="0">
                <a:solidFill>
                  <a:srgbClr val="558ED5"/>
                </a:solidFill>
              </a:rPr>
              <a:t>he Health Care Law Means for Small Businesses</a:t>
            </a:r>
            <a:endParaRPr lang="en-US" sz="3400" b="1" dirty="0">
              <a:solidFill>
                <a:srgbClr val="558ED5"/>
              </a:solidFill>
            </a:endParaRPr>
          </a:p>
        </p:txBody>
      </p:sp>
      <p:sp>
        <p:nvSpPr>
          <p:cNvPr id="12291" name="Subtitle 2"/>
          <p:cNvSpPr>
            <a:spLocks noGrp="1"/>
          </p:cNvSpPr>
          <p:nvPr>
            <p:ph type="subTitle" idx="1"/>
          </p:nvPr>
        </p:nvSpPr>
        <p:spPr>
          <a:xfrm>
            <a:off x="1376363" y="3371905"/>
            <a:ext cx="6477000" cy="887412"/>
          </a:xfrm>
        </p:spPr>
        <p:txBody>
          <a:bodyPr>
            <a:normAutofit/>
          </a:bodyPr>
          <a:lstStyle/>
          <a:p>
            <a:pPr eaLnBrk="1" hangingPunct="1">
              <a:buFont typeface="Arial" pitchFamily="34" charset="0"/>
              <a:buNone/>
              <a:defRPr/>
            </a:pPr>
            <a:r>
              <a:rPr lang="en-US" sz="3500" b="1" dirty="0" smtClean="0">
                <a:solidFill>
                  <a:schemeClr val="bg1">
                    <a:lumMod val="50000"/>
                  </a:schemeClr>
                </a:solidFill>
              </a:rPr>
              <a:t>July </a:t>
            </a:r>
            <a:r>
              <a:rPr lang="en-US" sz="3500" b="1" dirty="0" smtClean="0">
                <a:solidFill>
                  <a:schemeClr val="bg1">
                    <a:lumMod val="50000"/>
                  </a:schemeClr>
                </a:solidFill>
                <a:ea typeface="+mn-ea"/>
                <a:cs typeface="+mn-cs"/>
              </a:rPr>
              <a:t>2013</a:t>
            </a:r>
          </a:p>
        </p:txBody>
      </p:sp>
      <p:pic>
        <p:nvPicPr>
          <p:cNvPr id="12293" name="Picture 4" descr="SBAlogo.jpg"/>
          <p:cNvPicPr>
            <a:picLocks noChangeAspect="1"/>
          </p:cNvPicPr>
          <p:nvPr/>
        </p:nvPicPr>
        <p:blipFill>
          <a:blip r:embed="rId3" cstate="print"/>
          <a:srcRect/>
          <a:stretch>
            <a:fillRect/>
          </a:stretch>
        </p:blipFill>
        <p:spPr bwMode="auto">
          <a:xfrm>
            <a:off x="3700463" y="5562600"/>
            <a:ext cx="1828800" cy="646112"/>
          </a:xfrm>
          <a:prstGeom prst="rect">
            <a:avLst/>
          </a:prstGeom>
          <a:noFill/>
          <a:ln w="9525">
            <a:noFill/>
            <a:miter lim="800000"/>
            <a:headEnd/>
            <a:tailEnd/>
          </a:ln>
        </p:spPr>
      </p:pic>
      <p:sp>
        <p:nvSpPr>
          <p:cNvPr id="2" name="TextBox 1"/>
          <p:cNvSpPr txBox="1"/>
          <p:nvPr/>
        </p:nvSpPr>
        <p:spPr>
          <a:xfrm>
            <a:off x="182563" y="4038600"/>
            <a:ext cx="8788400" cy="1323439"/>
          </a:xfrm>
          <a:prstGeom prst="rect">
            <a:avLst/>
          </a:prstGeom>
          <a:noFill/>
        </p:spPr>
        <p:txBody>
          <a:bodyPr wrap="square" rtlCol="0">
            <a:spAutoFit/>
          </a:bodyPr>
          <a:lstStyle/>
          <a:p>
            <a:pPr algn="ctr"/>
            <a:r>
              <a:rPr lang="en-US" sz="2000" b="1" i="1" dirty="0" smtClean="0">
                <a:solidFill>
                  <a:srgbClr val="FF0000"/>
                </a:solidFill>
              </a:rPr>
              <a:t>These </a:t>
            </a:r>
            <a:r>
              <a:rPr lang="en-US" sz="2000" b="1" i="1" dirty="0">
                <a:solidFill>
                  <a:srgbClr val="FF0000"/>
                </a:solidFill>
              </a:rPr>
              <a:t>materials are provided for informational purposes only and are not intended as legal or tax advice.  Readers should consult their legal or tax professionals to discuss how these matters relate to their individual business </a:t>
            </a:r>
            <a:r>
              <a:rPr lang="en-US" sz="2000" b="1" i="1" dirty="0" smtClean="0">
                <a:solidFill>
                  <a:srgbClr val="FF0000"/>
                </a:solidFill>
              </a:rPr>
              <a:t>circumstances</a:t>
            </a:r>
            <a:r>
              <a:rPr lang="en-US" sz="2000" i="1" dirty="0" smtClean="0">
                <a:solidFill>
                  <a:srgbClr val="FF0000"/>
                </a:solidFill>
              </a:rPr>
              <a:t>.</a:t>
            </a:r>
            <a:endParaRPr lang="en-US" sz="2000" i="1"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11125200" cy="685800"/>
          </a:xfrm>
        </p:spPr>
        <p:txBody>
          <a:bodyPr>
            <a:noAutofit/>
          </a:bodyPr>
          <a:lstStyle/>
          <a:p>
            <a:pPr algn="ctr"/>
            <a:r>
              <a:rPr lang="en-US" sz="3200" b="1" dirty="0" smtClean="0">
                <a:solidFill>
                  <a:srgbClr val="558ED5"/>
                </a:solidFill>
              </a:rPr>
              <a:t>       Businesses with 24 or Fewer FTE Employees</a:t>
            </a:r>
            <a:endParaRPr lang="en-US" sz="3200" b="1" dirty="0">
              <a:solidFill>
                <a:srgbClr val="558ED5"/>
              </a:solidFill>
            </a:endParaRPr>
          </a:p>
        </p:txBody>
      </p:sp>
      <p:sp>
        <p:nvSpPr>
          <p:cNvPr id="3" name="Content Placeholder 2"/>
          <p:cNvSpPr>
            <a:spLocks noGrp="1"/>
          </p:cNvSpPr>
          <p:nvPr>
            <p:ph idx="1"/>
          </p:nvPr>
        </p:nvSpPr>
        <p:spPr>
          <a:xfrm>
            <a:off x="4191000" y="1066800"/>
            <a:ext cx="4800600" cy="5388592"/>
          </a:xfrm>
        </p:spPr>
        <p:txBody>
          <a:bodyPr>
            <a:normAutofit lnSpcReduction="10000"/>
          </a:bodyPr>
          <a:lstStyle/>
          <a:p>
            <a:r>
              <a:rPr lang="en-US" sz="2400" dirty="0" smtClean="0"/>
              <a:t>If these smaller businesses provide coverage, they may qualify </a:t>
            </a:r>
            <a:r>
              <a:rPr lang="en-US" sz="2400" dirty="0"/>
              <a:t>for the </a:t>
            </a:r>
            <a:r>
              <a:rPr lang="en-US" sz="2400" b="1" dirty="0"/>
              <a:t>Small Business Health Care Tax </a:t>
            </a:r>
            <a:r>
              <a:rPr lang="en-US" sz="2400" b="1" dirty="0" smtClean="0"/>
              <a:t>Credit </a:t>
            </a:r>
            <a:r>
              <a:rPr lang="en-US" sz="2400" dirty="0" smtClean="0"/>
              <a:t>to help offset costs:</a:t>
            </a:r>
            <a:endParaRPr lang="en-US" sz="2400" b="1" dirty="0" smtClean="0"/>
          </a:p>
          <a:p>
            <a:pPr lvl="1"/>
            <a:r>
              <a:rPr lang="en-US" sz="2400" dirty="0" smtClean="0"/>
              <a:t>Must have average annual wages below $50,000; </a:t>
            </a:r>
            <a:r>
              <a:rPr lang="en-US" sz="2400" u="sng" dirty="0" smtClean="0"/>
              <a:t>and</a:t>
            </a:r>
          </a:p>
          <a:p>
            <a:pPr lvl="1"/>
            <a:r>
              <a:rPr lang="en-US" sz="2400" dirty="0" smtClean="0"/>
              <a:t>Contribute 50% or more toward employees’ self-only premium costs</a:t>
            </a:r>
          </a:p>
          <a:p>
            <a:pPr marL="457200" lvl="1" indent="0">
              <a:buNone/>
            </a:pPr>
            <a:r>
              <a:rPr lang="en-US" sz="2400" b="1" i="1" dirty="0" smtClean="0"/>
              <a:t>Note: </a:t>
            </a:r>
            <a:r>
              <a:rPr lang="en-US" sz="2400" dirty="0" smtClean="0"/>
              <a:t>The </a:t>
            </a:r>
            <a:r>
              <a:rPr lang="en-US" sz="2400" b="1" dirty="0"/>
              <a:t>maximum</a:t>
            </a:r>
            <a:r>
              <a:rPr lang="en-US" sz="2400" dirty="0"/>
              <a:t> </a:t>
            </a:r>
            <a:r>
              <a:rPr lang="en-US" sz="2400" b="1" dirty="0" smtClean="0"/>
              <a:t>tax</a:t>
            </a:r>
            <a:r>
              <a:rPr lang="en-US" sz="2400" dirty="0" smtClean="0"/>
              <a:t> </a:t>
            </a:r>
            <a:r>
              <a:rPr lang="en-US" sz="2400" b="1" dirty="0" smtClean="0"/>
              <a:t>credit</a:t>
            </a:r>
            <a:r>
              <a:rPr lang="en-US" sz="2400" dirty="0" smtClean="0"/>
              <a:t> </a:t>
            </a:r>
            <a:r>
              <a:rPr lang="en-US" sz="2400" dirty="0"/>
              <a:t>is available to employers with 10 or fewer full-time equivalent employees and average annual wages of less than $</a:t>
            </a:r>
            <a:r>
              <a:rPr lang="en-US" sz="2400" dirty="0" smtClean="0"/>
              <a:t>25,000</a:t>
            </a:r>
            <a:endParaRPr lang="en-US" sz="2400" dirty="0"/>
          </a:p>
          <a:p>
            <a:pPr marL="457200" lvl="1" indent="0">
              <a:buNone/>
            </a:pPr>
            <a:endParaRPr lang="en-US" sz="2400" dirty="0" smtClean="0"/>
          </a:p>
          <a:p>
            <a:endParaRPr lang="en-US" i="1" dirty="0" smtClean="0">
              <a:solidFill>
                <a:srgbClr val="FF0000"/>
              </a:solidFill>
            </a:endParaRPr>
          </a:p>
          <a:p>
            <a:pPr lvl="1"/>
            <a:endParaRPr lang="en-US" i="1" dirty="0"/>
          </a:p>
          <a:p>
            <a:endParaRPr lang="en-US" dirty="0"/>
          </a:p>
          <a:p>
            <a:endParaRPr lang="en-US"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10</a:t>
            </a:fld>
            <a:endParaRPr lang="en-US" dirty="0"/>
          </a:p>
        </p:txBody>
      </p:sp>
      <p:graphicFrame>
        <p:nvGraphicFramePr>
          <p:cNvPr id="7" name="Diagram 6"/>
          <p:cNvGraphicFramePr/>
          <p:nvPr>
            <p:extLst>
              <p:ext uri="{D42A27DB-BD31-4B8C-83A1-F6EECF244321}">
                <p14:modId xmlns:p14="http://schemas.microsoft.com/office/powerpoint/2010/main" val="1455933965"/>
              </p:ext>
            </p:extLst>
          </p:nvPr>
        </p:nvGraphicFramePr>
        <p:xfrm>
          <a:off x="-1295400" y="1280160"/>
          <a:ext cx="7239000" cy="3962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4" descr="SBAlogo.jpg"/>
          <p:cNvPicPr>
            <a:picLocks noChangeAspect="1"/>
          </p:cNvPicPr>
          <p:nvPr/>
        </p:nvPicPr>
        <p:blipFill>
          <a:blip r:embed="rId8"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1519075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6087" y="-25400"/>
            <a:ext cx="9601200" cy="914400"/>
          </a:xfrm>
        </p:spPr>
        <p:txBody>
          <a:bodyPr>
            <a:normAutofit/>
          </a:bodyPr>
          <a:lstStyle/>
          <a:p>
            <a:r>
              <a:rPr lang="en-US" sz="3200" b="1" dirty="0" smtClean="0">
                <a:solidFill>
                  <a:srgbClr val="558ED5"/>
                </a:solidFill>
              </a:rPr>
              <a:t>        Small Business Health Care Tax Credit</a:t>
            </a:r>
            <a:endParaRPr lang="en-US" sz="3200" b="1" dirty="0">
              <a:solidFill>
                <a:srgbClr val="558ED5"/>
              </a:solidFill>
            </a:endParaRPr>
          </a:p>
        </p:txBody>
      </p:sp>
      <p:sp>
        <p:nvSpPr>
          <p:cNvPr id="3" name="Content Placeholder 2"/>
          <p:cNvSpPr>
            <a:spLocks noGrp="1"/>
          </p:cNvSpPr>
          <p:nvPr>
            <p:ph idx="1"/>
          </p:nvPr>
        </p:nvSpPr>
        <p:spPr>
          <a:xfrm>
            <a:off x="468313" y="762000"/>
            <a:ext cx="8229600" cy="4648200"/>
          </a:xfrm>
        </p:spPr>
        <p:txBody>
          <a:bodyPr>
            <a:noAutofit/>
          </a:bodyPr>
          <a:lstStyle/>
          <a:p>
            <a:r>
              <a:rPr lang="en-US" sz="2200" dirty="0" smtClean="0">
                <a:cs typeface="Arial" pitchFamily="34" charset="0"/>
              </a:rPr>
              <a:t>In 2010 - 2013, </a:t>
            </a:r>
            <a:r>
              <a:rPr lang="en-US" sz="2200" b="1" dirty="0" smtClean="0">
                <a:cs typeface="Arial" pitchFamily="34" charset="0"/>
              </a:rPr>
              <a:t>up to 35%</a:t>
            </a:r>
            <a:r>
              <a:rPr lang="en-US" sz="2200" dirty="0" smtClean="0">
                <a:cs typeface="Arial" pitchFamily="34" charset="0"/>
              </a:rPr>
              <a:t> of a for-profit employer’s premium contribution </a:t>
            </a:r>
          </a:p>
          <a:p>
            <a:pPr lvl="1"/>
            <a:r>
              <a:rPr lang="en-US" sz="2200" dirty="0" smtClean="0">
                <a:cs typeface="Arial" pitchFamily="34" charset="0"/>
              </a:rPr>
              <a:t>Employers can still deduct remainder of contribution</a:t>
            </a:r>
          </a:p>
          <a:p>
            <a:pPr lvl="1"/>
            <a:r>
              <a:rPr lang="en-US" sz="2200" dirty="0" smtClean="0">
                <a:cs typeface="Arial" pitchFamily="34" charset="0"/>
              </a:rPr>
              <a:t>Credit can be claimed through 2013</a:t>
            </a:r>
          </a:p>
          <a:p>
            <a:pPr marL="0" indent="0">
              <a:buNone/>
            </a:pPr>
            <a:endParaRPr lang="en-US" sz="2200" dirty="0" smtClean="0">
              <a:cs typeface="Arial" pitchFamily="34" charset="0"/>
            </a:endParaRPr>
          </a:p>
          <a:p>
            <a:r>
              <a:rPr lang="en-US" sz="2200" dirty="0" smtClean="0">
                <a:cs typeface="Arial" pitchFamily="34" charset="0"/>
              </a:rPr>
              <a:t>Starting in 2014, the </a:t>
            </a:r>
            <a:r>
              <a:rPr lang="en-US" sz="2200" b="1" dirty="0" smtClean="0">
                <a:cs typeface="Arial" pitchFamily="34" charset="0"/>
              </a:rPr>
              <a:t>credit goes up to 50% </a:t>
            </a:r>
            <a:endParaRPr lang="en-US" sz="2200" dirty="0" smtClean="0">
              <a:cs typeface="Arial" pitchFamily="34" charset="0"/>
            </a:endParaRPr>
          </a:p>
          <a:p>
            <a:pPr lvl="1"/>
            <a:r>
              <a:rPr lang="en-US" sz="2200" dirty="0" smtClean="0">
                <a:cs typeface="Arial" pitchFamily="34" charset="0"/>
              </a:rPr>
              <a:t>To take advantage of the credit, business must buy coverage through one of the new small business health insurance Marketplaces known as SHOP </a:t>
            </a:r>
          </a:p>
          <a:p>
            <a:pPr lvl="1"/>
            <a:r>
              <a:rPr lang="en-US" sz="2200" dirty="0" smtClean="0">
                <a:cs typeface="Arial" pitchFamily="34" charset="0"/>
              </a:rPr>
              <a:t>Credit can be claimed for any 2 consecutive taxable years beginning in 2014 (or beginning in a later year) through the SHOP</a:t>
            </a:r>
            <a:br>
              <a:rPr lang="en-US" sz="2200" dirty="0" smtClean="0">
                <a:cs typeface="Arial" pitchFamily="34" charset="0"/>
              </a:rPr>
            </a:br>
            <a:endParaRPr lang="en-US" sz="2200" dirty="0" smtClean="0">
              <a:cs typeface="Arial" pitchFamily="34" charset="0"/>
            </a:endParaRPr>
          </a:p>
          <a:p>
            <a:r>
              <a:rPr lang="en-US" sz="2200" dirty="0" smtClean="0">
                <a:cs typeface="Arial" pitchFamily="34" charset="0"/>
              </a:rPr>
              <a:t>Note that this is a </a:t>
            </a:r>
            <a:r>
              <a:rPr lang="en-US" sz="2200" u="sng" dirty="0" smtClean="0">
                <a:cs typeface="Arial" pitchFamily="34" charset="0"/>
              </a:rPr>
              <a:t>Federal</a:t>
            </a:r>
            <a:r>
              <a:rPr lang="en-US" sz="2200" dirty="0" smtClean="0">
                <a:cs typeface="Arial" pitchFamily="34" charset="0"/>
              </a:rPr>
              <a:t> credit, and that some states may also have additional tax credits available</a:t>
            </a:r>
          </a:p>
        </p:txBody>
      </p:sp>
      <p:sp>
        <p:nvSpPr>
          <p:cNvPr id="4" name="Slide Number Placeholder 3"/>
          <p:cNvSpPr>
            <a:spLocks noGrp="1"/>
          </p:cNvSpPr>
          <p:nvPr>
            <p:ph type="sldNum" sz="quarter" idx="12"/>
          </p:nvPr>
        </p:nvSpPr>
        <p:spPr/>
        <p:txBody>
          <a:bodyPr/>
          <a:lstStyle/>
          <a:p>
            <a:fld id="{7DB33521-9000-4013-A41C-FD5143ABE074}" type="slidenum">
              <a:rPr lang="en-US" smtClean="0"/>
              <a:pPr/>
              <a:t>11</a:t>
            </a:fld>
            <a:endParaRPr lang="en-US" dirty="0"/>
          </a:p>
        </p:txBody>
      </p:sp>
      <p:pic>
        <p:nvPicPr>
          <p:cNvPr id="7"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285370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DB33521-9000-4013-A41C-FD5143ABE074}" type="slidenum">
              <a:rPr lang="en-US" smtClean="0"/>
              <a:pPr/>
              <a:t>12</a:t>
            </a:fld>
            <a:endParaRPr lang="en-US" dirty="0"/>
          </a:p>
        </p:txBody>
      </p:sp>
      <p:sp>
        <p:nvSpPr>
          <p:cNvPr id="8" name="Title 1"/>
          <p:cNvSpPr txBox="1">
            <a:spLocks/>
          </p:cNvSpPr>
          <p:nvPr/>
        </p:nvSpPr>
        <p:spPr>
          <a:xfrm>
            <a:off x="-1780789" y="76200"/>
            <a:ext cx="9982200" cy="914400"/>
          </a:xfrm>
          <a:prstGeom prst="rect">
            <a:avLst/>
          </a:prstGeom>
        </p:spPr>
        <p:txBody>
          <a:bodyPr vert="horz" lIns="91440" tIns="45720" rIns="91440" bIns="45720" rtlCol="0" anchor="ctr">
            <a:normAutofit/>
          </a:bodyPr>
          <a:lstStyle>
            <a:lvl1pPr marL="2003425" indent="0" algn="l" defTabSz="914400" rtl="0" eaLnBrk="1" latinLnBrk="0" hangingPunct="1">
              <a:spcBef>
                <a:spcPct val="0"/>
              </a:spcBef>
              <a:buNone/>
              <a:defRPr sz="2000" kern="1200" baseline="0">
                <a:solidFill>
                  <a:schemeClr val="tx1"/>
                </a:solidFill>
                <a:latin typeface="Arial" pitchFamily="34" charset="0"/>
                <a:ea typeface="+mj-ea"/>
                <a:cs typeface="Arial" pitchFamily="34" charset="0"/>
              </a:defRPr>
            </a:lvl1pPr>
          </a:lstStyle>
          <a:p>
            <a:r>
              <a:rPr lang="en-US" sz="3200" b="1" dirty="0" smtClean="0">
                <a:solidFill>
                  <a:srgbClr val="558ED5"/>
                </a:solidFill>
                <a:latin typeface="+mj-lt"/>
              </a:rPr>
              <a:t>Small Business Health Care Tax Credit</a:t>
            </a:r>
            <a:endParaRPr lang="en-US" sz="3200" b="1" dirty="0">
              <a:solidFill>
                <a:srgbClr val="558ED5"/>
              </a:solidFill>
              <a:latin typeface="+mj-lt"/>
            </a:endParaRPr>
          </a:p>
        </p:txBody>
      </p:sp>
      <p:sp>
        <p:nvSpPr>
          <p:cNvPr id="10" name="Rectangle 9"/>
          <p:cNvSpPr/>
          <p:nvPr/>
        </p:nvSpPr>
        <p:spPr>
          <a:xfrm>
            <a:off x="3505200" y="1600200"/>
            <a:ext cx="2130811" cy="2057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a:t>
            </a:r>
            <a:r>
              <a:rPr lang="en-US" sz="2000" dirty="0" smtClean="0"/>
              <a:t>mployees’ average annual wages are less than $50,000</a:t>
            </a:r>
            <a:endParaRPr lang="en-US" sz="2000" dirty="0"/>
          </a:p>
        </p:txBody>
      </p:sp>
      <p:sp>
        <p:nvSpPr>
          <p:cNvPr id="11" name="Rectangle 10"/>
          <p:cNvSpPr/>
          <p:nvPr/>
        </p:nvSpPr>
        <p:spPr>
          <a:xfrm>
            <a:off x="6705600" y="1600200"/>
            <a:ext cx="2130811" cy="2057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2000" dirty="0" smtClean="0"/>
              <a:t>Business pays for </a:t>
            </a:r>
            <a:r>
              <a:rPr lang="en-US" sz="2000" dirty="0"/>
              <a:t>at least 50% of </a:t>
            </a:r>
            <a:r>
              <a:rPr lang="en-US" sz="2000" dirty="0" smtClean="0"/>
              <a:t>employees’ self-only premium </a:t>
            </a:r>
            <a:r>
              <a:rPr lang="en-US" sz="2000" dirty="0"/>
              <a:t>costs</a:t>
            </a:r>
          </a:p>
        </p:txBody>
      </p:sp>
      <p:sp>
        <p:nvSpPr>
          <p:cNvPr id="12" name="Rectangle 11"/>
          <p:cNvSpPr/>
          <p:nvPr/>
        </p:nvSpPr>
        <p:spPr>
          <a:xfrm>
            <a:off x="304800" y="1600200"/>
            <a:ext cx="2130811" cy="205740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B</a:t>
            </a:r>
            <a:r>
              <a:rPr lang="en-US" sz="2000" dirty="0" smtClean="0"/>
              <a:t>usiness employs fewer than 25 full-time equivalent employees</a:t>
            </a:r>
            <a:endParaRPr lang="en-US" sz="2000" dirty="0"/>
          </a:p>
        </p:txBody>
      </p:sp>
      <p:sp>
        <p:nvSpPr>
          <p:cNvPr id="13" name="Rectangle 12"/>
          <p:cNvSpPr/>
          <p:nvPr/>
        </p:nvSpPr>
        <p:spPr>
          <a:xfrm>
            <a:off x="2898389" y="4648200"/>
            <a:ext cx="3426211" cy="18288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Up to 35% Federal Tax Credit in 2013 and </a:t>
            </a:r>
            <a:r>
              <a:rPr lang="en-US" dirty="0"/>
              <a:t>*50</a:t>
            </a:r>
            <a:r>
              <a:rPr lang="en-US" dirty="0" smtClean="0"/>
              <a:t>% in 2014</a:t>
            </a:r>
          </a:p>
          <a:p>
            <a:pPr algn="ctr"/>
            <a:r>
              <a:rPr lang="en-US" dirty="0" smtClean="0"/>
              <a:t> if for-profit entity</a:t>
            </a:r>
          </a:p>
          <a:p>
            <a:pPr algn="ctr"/>
            <a:endParaRPr lang="en-US" dirty="0" smtClean="0"/>
          </a:p>
          <a:p>
            <a:pPr algn="ctr"/>
            <a:r>
              <a:rPr lang="en-US" dirty="0" smtClean="0"/>
              <a:t>*</a:t>
            </a:r>
            <a:r>
              <a:rPr lang="en-US" sz="1600" i="1" dirty="0" smtClean="0"/>
              <a:t>SHOP participants only</a:t>
            </a:r>
            <a:endParaRPr lang="en-US" sz="1600" i="1" dirty="0"/>
          </a:p>
        </p:txBody>
      </p:sp>
      <p:sp>
        <p:nvSpPr>
          <p:cNvPr id="19" name="Equal 18"/>
          <p:cNvSpPr/>
          <p:nvPr/>
        </p:nvSpPr>
        <p:spPr>
          <a:xfrm>
            <a:off x="4114800" y="3962400"/>
            <a:ext cx="914400" cy="533400"/>
          </a:xfrm>
          <a:prstGeom prst="mathEqual">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wordArtVert" rtlCol="0" anchor="ctr"/>
          <a:lstStyle/>
          <a:p>
            <a:pPr algn="ctr"/>
            <a:endParaRPr lang="en-US" dirty="0">
              <a:solidFill>
                <a:schemeClr val="tx1"/>
              </a:solidFill>
            </a:endParaRPr>
          </a:p>
        </p:txBody>
      </p:sp>
      <p:pic>
        <p:nvPicPr>
          <p:cNvPr id="14"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
        <p:nvSpPr>
          <p:cNvPr id="21" name="Plus 20"/>
          <p:cNvSpPr/>
          <p:nvPr/>
        </p:nvSpPr>
        <p:spPr>
          <a:xfrm>
            <a:off x="2438400" y="2133600"/>
            <a:ext cx="914400" cy="9144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Plus 21"/>
          <p:cNvSpPr/>
          <p:nvPr/>
        </p:nvSpPr>
        <p:spPr>
          <a:xfrm>
            <a:off x="5715000" y="2133600"/>
            <a:ext cx="914400" cy="9144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8062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5487" y="366274"/>
            <a:ext cx="13258800" cy="762000"/>
          </a:xfrm>
        </p:spPr>
        <p:txBody>
          <a:bodyPr>
            <a:noAutofit/>
          </a:bodyPr>
          <a:lstStyle/>
          <a:p>
            <a:pPr algn="ctr"/>
            <a:r>
              <a:rPr lang="en-US" sz="3200" b="1" dirty="0" smtClean="0">
                <a:solidFill>
                  <a:schemeClr val="tx2">
                    <a:lumMod val="60000"/>
                    <a:lumOff val="40000"/>
                  </a:schemeClr>
                </a:solidFill>
              </a:rPr>
              <a:t>                                  Businesses with Up to 50 FTE Employees</a:t>
            </a:r>
            <a:endParaRPr lang="en-US" sz="3200" b="1" dirty="0">
              <a:solidFill>
                <a:schemeClr val="tx2">
                  <a:lumMod val="60000"/>
                  <a:lumOff val="40000"/>
                </a:schemeClr>
              </a:solidFill>
            </a:endParaRPr>
          </a:p>
        </p:txBody>
      </p:sp>
      <p:sp>
        <p:nvSpPr>
          <p:cNvPr id="3" name="Content Placeholder 2"/>
          <p:cNvSpPr>
            <a:spLocks noGrp="1"/>
          </p:cNvSpPr>
          <p:nvPr>
            <p:ph idx="1"/>
          </p:nvPr>
        </p:nvSpPr>
        <p:spPr>
          <a:xfrm>
            <a:off x="4343400" y="1219200"/>
            <a:ext cx="4648200" cy="4221163"/>
          </a:xfrm>
        </p:spPr>
        <p:txBody>
          <a:bodyPr>
            <a:noAutofit/>
          </a:bodyPr>
          <a:lstStyle/>
          <a:p>
            <a:r>
              <a:rPr lang="en-US" sz="2200" dirty="0" smtClean="0"/>
              <a:t>If an employer chooses to provide insurance to its employees, explore eligibility for </a:t>
            </a:r>
            <a:r>
              <a:rPr lang="en-US" sz="2200" b="1" dirty="0" smtClean="0"/>
              <a:t>Small Business Health Care Tax Credits </a:t>
            </a:r>
            <a:r>
              <a:rPr lang="en-US" sz="2200" dirty="0" smtClean="0"/>
              <a:t>if size, wage, and coverage requirements met</a:t>
            </a:r>
            <a:endParaRPr lang="en-US" sz="2200" b="1" dirty="0" smtClean="0"/>
          </a:p>
          <a:p>
            <a:r>
              <a:rPr lang="en-US" sz="2200" dirty="0" smtClean="0"/>
              <a:t>Starting January 2014, if a small business of this size chooses to </a:t>
            </a:r>
            <a:r>
              <a:rPr lang="en-US" sz="2200" dirty="0"/>
              <a:t/>
            </a:r>
            <a:br>
              <a:rPr lang="en-US" sz="2200" dirty="0"/>
            </a:br>
            <a:r>
              <a:rPr lang="en-US" sz="2200" dirty="0" smtClean="0"/>
              <a:t>offer coverage, there is a new streamlined way to do so: </a:t>
            </a:r>
            <a:r>
              <a:rPr lang="en-US" sz="2200" b="1" dirty="0" smtClean="0"/>
              <a:t>Small Business Health Options Program </a:t>
            </a:r>
            <a:r>
              <a:rPr lang="en-US" sz="2200" dirty="0" smtClean="0"/>
              <a:t>(SHOP)</a:t>
            </a:r>
          </a:p>
          <a:p>
            <a:r>
              <a:rPr lang="en-US" sz="2200" dirty="0" smtClean="0"/>
              <a:t>Enhanced SB Health Care Tax Credits available for eligible employers participating in SHOP</a:t>
            </a:r>
          </a:p>
          <a:p>
            <a:pPr marL="0" indent="0">
              <a:buNone/>
            </a:pPr>
            <a:endParaRPr lang="en-US" sz="2600" dirty="0" smtClean="0"/>
          </a:p>
          <a:p>
            <a:endParaRPr lang="en-US" sz="2600"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13</a:t>
            </a:fld>
            <a:endParaRPr lang="en-US" dirty="0"/>
          </a:p>
        </p:txBody>
      </p:sp>
      <p:pic>
        <p:nvPicPr>
          <p:cNvPr id="8"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graphicFrame>
        <p:nvGraphicFramePr>
          <p:cNvPr id="12" name="Diagram 11"/>
          <p:cNvGraphicFramePr/>
          <p:nvPr>
            <p:extLst>
              <p:ext uri="{D42A27DB-BD31-4B8C-83A1-F6EECF244321}">
                <p14:modId xmlns:p14="http://schemas.microsoft.com/office/powerpoint/2010/main" val="3279533901"/>
              </p:ext>
            </p:extLst>
          </p:nvPr>
        </p:nvGraphicFramePr>
        <p:xfrm>
          <a:off x="-1295400" y="1280160"/>
          <a:ext cx="7239000" cy="3962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2315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7010400" cy="914400"/>
          </a:xfrm>
        </p:spPr>
        <p:txBody>
          <a:bodyPr>
            <a:normAutofit/>
          </a:bodyPr>
          <a:lstStyle/>
          <a:p>
            <a:pPr algn="ctr"/>
            <a:r>
              <a:rPr lang="en-US" sz="3200" b="1" dirty="0" smtClean="0">
                <a:solidFill>
                  <a:schemeClr val="tx2">
                    <a:lumMod val="60000"/>
                    <a:lumOff val="40000"/>
                  </a:schemeClr>
                </a:solidFill>
              </a:rPr>
              <a:t>Affordable Care Act</a:t>
            </a:r>
            <a:endParaRPr lang="en-US" sz="32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14</a:t>
            </a:fld>
            <a:endParaRPr lang="en-US" dirty="0"/>
          </a:p>
        </p:txBody>
      </p:sp>
      <p:sp>
        <p:nvSpPr>
          <p:cNvPr id="7" name="Rectangle 6"/>
          <p:cNvSpPr/>
          <p:nvPr/>
        </p:nvSpPr>
        <p:spPr>
          <a:xfrm>
            <a:off x="762000" y="1752600"/>
            <a:ext cx="7543800" cy="3581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dirty="0" smtClean="0"/>
              <a:t>January 1, 2014: </a:t>
            </a:r>
          </a:p>
          <a:p>
            <a:pPr algn="ctr"/>
            <a:r>
              <a:rPr lang="en-US" sz="4500" dirty="0" smtClean="0"/>
              <a:t>Health Insurance Marketplaces</a:t>
            </a:r>
            <a:endParaRPr lang="en-US" sz="4500" dirty="0"/>
          </a:p>
        </p:txBody>
      </p:sp>
      <p:pic>
        <p:nvPicPr>
          <p:cNvPr id="8"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93923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itle 1"/>
          <p:cNvSpPr>
            <a:spLocks noGrp="1"/>
          </p:cNvSpPr>
          <p:nvPr/>
        </p:nvSpPr>
        <p:spPr bwMode="auto">
          <a:xfrm>
            <a:off x="-228600" y="304800"/>
            <a:ext cx="10439400" cy="838200"/>
          </a:xfrm>
          <a:prstGeom prst="rect">
            <a:avLst/>
          </a:prstGeom>
          <a:noFill/>
          <a:ln w="9525">
            <a:noFill/>
            <a:miter lim="800000"/>
            <a:headEnd/>
            <a:tailEnd/>
          </a:ln>
        </p:spPr>
        <p:txBody>
          <a:bodyPr anchor="ctr"/>
          <a:lstStyle/>
          <a:p>
            <a:pPr marL="119063" eaLnBrk="0" hangingPunct="0">
              <a:lnSpc>
                <a:spcPts val="2500"/>
              </a:lnSpc>
            </a:pPr>
            <a:r>
              <a:rPr lang="en-US" sz="3200" b="1" dirty="0" smtClean="0">
                <a:solidFill>
                  <a:schemeClr val="accent1"/>
                </a:solidFill>
                <a:latin typeface="Calibri" pitchFamily="34" charset="0"/>
              </a:rPr>
              <a:t>    More Access to Affordable Care: </a:t>
            </a:r>
            <a:br>
              <a:rPr lang="en-US" sz="3200" b="1" dirty="0" smtClean="0">
                <a:solidFill>
                  <a:schemeClr val="accent1"/>
                </a:solidFill>
                <a:latin typeface="Calibri" pitchFamily="34" charset="0"/>
              </a:rPr>
            </a:br>
            <a:r>
              <a:rPr lang="en-US" sz="3200" b="1" dirty="0" smtClean="0">
                <a:solidFill>
                  <a:schemeClr val="accent1"/>
                </a:solidFill>
                <a:latin typeface="Calibri" pitchFamily="34" charset="0"/>
              </a:rPr>
              <a:t>    Health Insurance Marketplaces </a:t>
            </a:r>
            <a:endParaRPr lang="en-US" sz="3200" b="1" u="sng" dirty="0">
              <a:latin typeface="Calibri" pitchFamily="34" charset="0"/>
            </a:endParaRPr>
          </a:p>
        </p:txBody>
      </p:sp>
      <p:pic>
        <p:nvPicPr>
          <p:cNvPr id="13336" name="Picture 4"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
        <p:nvSpPr>
          <p:cNvPr id="19" name="Rectangle 18"/>
          <p:cNvSpPr/>
          <p:nvPr/>
        </p:nvSpPr>
        <p:spPr>
          <a:xfrm>
            <a:off x="457200" y="1066800"/>
            <a:ext cx="7315200" cy="461665"/>
          </a:xfrm>
          <a:prstGeom prst="rect">
            <a:avLst/>
          </a:prstGeom>
        </p:spPr>
        <p:txBody>
          <a:bodyPr wrap="square">
            <a:spAutoFit/>
          </a:bodyPr>
          <a:lstStyle/>
          <a:p>
            <a:pPr marL="396875" indent="-285750">
              <a:spcBef>
                <a:spcPts val="300"/>
              </a:spcBef>
              <a:spcAft>
                <a:spcPts val="300"/>
              </a:spcAft>
              <a:buClr>
                <a:srgbClr val="0070C0"/>
              </a:buClr>
              <a:defRPr/>
            </a:pPr>
            <a:r>
              <a:rPr lang="en-US" sz="2400" b="1" dirty="0" smtClean="0"/>
              <a:t>SHOP = Small Business Health Options Program</a:t>
            </a:r>
            <a:r>
              <a:rPr lang="en-US" sz="1600" b="1" dirty="0" smtClean="0"/>
              <a:t>	</a:t>
            </a:r>
          </a:p>
        </p:txBody>
      </p:sp>
      <p:sp>
        <p:nvSpPr>
          <p:cNvPr id="9" name="TextBox 8"/>
          <p:cNvSpPr txBox="1"/>
          <p:nvPr/>
        </p:nvSpPr>
        <p:spPr>
          <a:xfrm>
            <a:off x="546100" y="1524000"/>
            <a:ext cx="7467600" cy="6283771"/>
          </a:xfrm>
          <a:prstGeom prst="rect">
            <a:avLst/>
          </a:prstGeom>
          <a:noFill/>
        </p:spPr>
        <p:txBody>
          <a:bodyPr wrap="square" rtlCol="0">
            <a:spAutoFit/>
          </a:bodyPr>
          <a:lstStyle/>
          <a:p>
            <a:pPr marL="285750" indent="-285750">
              <a:spcAft>
                <a:spcPts val="1000"/>
              </a:spcAft>
              <a:buFont typeface="Arial" pitchFamily="34" charset="0"/>
              <a:buChar char="•"/>
            </a:pPr>
            <a:r>
              <a:rPr lang="en-US" sz="1900" dirty="0" smtClean="0"/>
              <a:t>Part of the new Health Insurance Marketplaces (sometimes called “Exchanges”)</a:t>
            </a:r>
          </a:p>
          <a:p>
            <a:pPr marL="285750" indent="-285750">
              <a:spcAft>
                <a:spcPts val="1000"/>
              </a:spcAft>
              <a:buFont typeface="Arial" pitchFamily="34" charset="0"/>
              <a:buChar char="•"/>
            </a:pPr>
            <a:r>
              <a:rPr lang="en-US" sz="1900" dirty="0" smtClean="0"/>
              <a:t>Spurs </a:t>
            </a:r>
            <a:r>
              <a:rPr lang="en-US" sz="1900" dirty="0"/>
              <a:t>competition for customers based on price and quality, rather than by avoiding </a:t>
            </a:r>
            <a:r>
              <a:rPr lang="en-US" sz="1900" dirty="0" smtClean="0"/>
              <a:t>risk</a:t>
            </a:r>
            <a:endParaRPr lang="en-US" sz="1900" dirty="0"/>
          </a:p>
          <a:p>
            <a:pPr marL="285750" indent="-285750">
              <a:spcAft>
                <a:spcPts val="1000"/>
              </a:spcAft>
              <a:buFont typeface="Arial" pitchFamily="34" charset="0"/>
              <a:buChar char="•"/>
            </a:pPr>
            <a:r>
              <a:rPr lang="en-US" sz="1900" dirty="0" smtClean="0"/>
              <a:t>Provides “Essential Health Benefits” -- </a:t>
            </a:r>
            <a:r>
              <a:rPr lang="en-US" sz="1900" dirty="0"/>
              <a:t>s</a:t>
            </a:r>
            <a:r>
              <a:rPr lang="en-US" sz="1900" dirty="0" smtClean="0"/>
              <a:t>ame level of benefits &amp; services that would be covered in most employer-based plans</a:t>
            </a:r>
          </a:p>
          <a:p>
            <a:pPr lvl="1">
              <a:spcAft>
                <a:spcPts val="1000"/>
              </a:spcAft>
            </a:pPr>
            <a:r>
              <a:rPr lang="en-US" sz="1900" dirty="0" smtClean="0"/>
              <a:t>-	Most states will use small group health insurance products 	as benchmark for core package of Essential Health Benefits</a:t>
            </a:r>
          </a:p>
          <a:p>
            <a:pPr marL="285750" indent="-285750">
              <a:spcAft>
                <a:spcPts val="1000"/>
              </a:spcAft>
              <a:buFont typeface="Arial" pitchFamily="34" charset="0"/>
              <a:buChar char="•"/>
            </a:pPr>
            <a:r>
              <a:rPr lang="en-US" sz="1900" dirty="0" smtClean="0"/>
              <a:t>Helps employers better predict and control health insurance expenses.</a:t>
            </a:r>
          </a:p>
          <a:p>
            <a:pPr marL="285750" indent="-285750">
              <a:spcAft>
                <a:spcPts val="1000"/>
              </a:spcAft>
              <a:buFont typeface="Arial" pitchFamily="34" charset="0"/>
              <a:buChar char="•"/>
            </a:pPr>
            <a:r>
              <a:rPr lang="en-US" sz="1900" dirty="0"/>
              <a:t>Will pool risks for small </a:t>
            </a:r>
            <a:r>
              <a:rPr lang="en-US" sz="1900" dirty="0" smtClean="0"/>
              <a:t>groups</a:t>
            </a:r>
            <a:r>
              <a:rPr lang="en-US" sz="1900" dirty="0">
                <a:solidFill>
                  <a:srgbClr val="FF0000"/>
                </a:solidFill>
              </a:rPr>
              <a:t> </a:t>
            </a:r>
            <a:r>
              <a:rPr lang="en-US" sz="1900" dirty="0"/>
              <a:t>and reduce administrative complexity</a:t>
            </a:r>
            <a:r>
              <a:rPr lang="en-US" sz="1900" dirty="0" smtClean="0"/>
              <a:t>, thereby reducing </a:t>
            </a:r>
            <a:r>
              <a:rPr lang="en-US" sz="1900" dirty="0"/>
              <a:t>costs  </a:t>
            </a:r>
          </a:p>
          <a:p>
            <a:pPr marL="285750" indent="-285750">
              <a:spcAft>
                <a:spcPts val="1000"/>
              </a:spcAft>
              <a:buFont typeface="Arial" pitchFamily="34" charset="0"/>
              <a:buChar char="•"/>
            </a:pPr>
            <a:r>
              <a:rPr lang="en-US" sz="1900" dirty="0" smtClean="0"/>
              <a:t>Works with new insurance reforms and tax credits to lower barriers to offering health insurance that small employers face </a:t>
            </a:r>
          </a:p>
          <a:p>
            <a:pPr>
              <a:spcAft>
                <a:spcPts val="1000"/>
              </a:spcAft>
            </a:pPr>
            <a:endParaRPr lang="en-US" dirty="0"/>
          </a:p>
          <a:p>
            <a:pPr marL="285750" indent="-285750">
              <a:spcAft>
                <a:spcPts val="1000"/>
              </a:spcAft>
              <a:buFont typeface="Arial" pitchFamily="34" charset="0"/>
              <a:buChar char="•"/>
            </a:pPr>
            <a:endParaRPr lang="en-US" dirty="0" smtClean="0"/>
          </a:p>
          <a:p>
            <a:pPr>
              <a:spcAft>
                <a:spcPts val="1000"/>
              </a:spcAft>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7"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15</a:t>
            </a:fld>
            <a:endParaRPr lang="en-US" dirty="0"/>
          </a:p>
        </p:txBody>
      </p:sp>
    </p:spTree>
    <p:extLst>
      <p:ext uri="{BB962C8B-B14F-4D97-AF65-F5344CB8AC3E}">
        <p14:creationId xmlns:p14="http://schemas.microsoft.com/office/powerpoint/2010/main" val="27816566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itle 1"/>
          <p:cNvSpPr>
            <a:spLocks noGrp="1"/>
          </p:cNvSpPr>
          <p:nvPr/>
        </p:nvSpPr>
        <p:spPr bwMode="auto">
          <a:xfrm>
            <a:off x="0" y="457200"/>
            <a:ext cx="10439400" cy="381000"/>
          </a:xfrm>
          <a:prstGeom prst="rect">
            <a:avLst/>
          </a:prstGeom>
          <a:noFill/>
          <a:ln w="9525">
            <a:noFill/>
            <a:miter lim="800000"/>
            <a:headEnd/>
            <a:tailEnd/>
          </a:ln>
        </p:spPr>
        <p:txBody>
          <a:bodyPr anchor="ctr"/>
          <a:lstStyle/>
          <a:p>
            <a:pPr marL="119063" eaLnBrk="0" hangingPunct="0">
              <a:lnSpc>
                <a:spcPts val="2500"/>
              </a:lnSpc>
            </a:pPr>
            <a:r>
              <a:rPr lang="en-US" sz="3200" b="1" dirty="0" smtClean="0">
                <a:solidFill>
                  <a:schemeClr val="accent1"/>
                </a:solidFill>
                <a:latin typeface="Calibri" pitchFamily="34" charset="0"/>
              </a:rPr>
              <a:t>   More Access to Affordable Care: </a:t>
            </a:r>
            <a:br>
              <a:rPr lang="en-US" sz="3200" b="1" dirty="0" smtClean="0">
                <a:solidFill>
                  <a:schemeClr val="accent1"/>
                </a:solidFill>
                <a:latin typeface="Calibri" pitchFamily="34" charset="0"/>
              </a:rPr>
            </a:br>
            <a:r>
              <a:rPr lang="en-US" sz="3200" b="1" dirty="0" smtClean="0">
                <a:solidFill>
                  <a:schemeClr val="accent1"/>
                </a:solidFill>
                <a:latin typeface="Calibri" pitchFamily="34" charset="0"/>
              </a:rPr>
              <a:t>   Health Insurance Marketplaces </a:t>
            </a:r>
            <a:endParaRPr lang="en-US" sz="3200" b="1" u="sng" dirty="0">
              <a:latin typeface="Calibri" pitchFamily="34" charset="0"/>
            </a:endParaRPr>
          </a:p>
        </p:txBody>
      </p:sp>
      <p:pic>
        <p:nvPicPr>
          <p:cNvPr id="13336" name="Picture 4"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
        <p:nvSpPr>
          <p:cNvPr id="19" name="Rectangle 18"/>
          <p:cNvSpPr/>
          <p:nvPr/>
        </p:nvSpPr>
        <p:spPr>
          <a:xfrm>
            <a:off x="381000" y="1102667"/>
            <a:ext cx="7315200" cy="461665"/>
          </a:xfrm>
          <a:prstGeom prst="rect">
            <a:avLst/>
          </a:prstGeom>
        </p:spPr>
        <p:txBody>
          <a:bodyPr wrap="square">
            <a:spAutoFit/>
          </a:bodyPr>
          <a:lstStyle/>
          <a:p>
            <a:pPr marL="396875" indent="-285750">
              <a:spcBef>
                <a:spcPts val="300"/>
              </a:spcBef>
              <a:spcAft>
                <a:spcPts val="300"/>
              </a:spcAft>
              <a:buClr>
                <a:srgbClr val="0070C0"/>
              </a:buClr>
              <a:defRPr/>
            </a:pPr>
            <a:r>
              <a:rPr lang="en-US" sz="2400" b="1" dirty="0" smtClean="0"/>
              <a:t>Through a SHOP, smaller employers can: </a:t>
            </a:r>
            <a:endParaRPr lang="en-US" sz="1600" b="1" dirty="0" smtClean="0"/>
          </a:p>
        </p:txBody>
      </p:sp>
      <p:sp>
        <p:nvSpPr>
          <p:cNvPr id="9" name="TextBox 8"/>
          <p:cNvSpPr txBox="1"/>
          <p:nvPr/>
        </p:nvSpPr>
        <p:spPr>
          <a:xfrm>
            <a:off x="533400" y="1583568"/>
            <a:ext cx="7467600" cy="6083717"/>
          </a:xfrm>
          <a:prstGeom prst="rect">
            <a:avLst/>
          </a:prstGeom>
          <a:noFill/>
        </p:spPr>
        <p:txBody>
          <a:bodyPr wrap="square" rtlCol="0">
            <a:spAutoFit/>
          </a:bodyPr>
          <a:lstStyle/>
          <a:p>
            <a:pPr marL="285750" indent="-285750">
              <a:spcAft>
                <a:spcPts val="1000"/>
              </a:spcAft>
              <a:buFont typeface="Arial" pitchFamily="34" charset="0"/>
              <a:buChar char="•"/>
            </a:pPr>
            <a:r>
              <a:rPr lang="en-US" sz="2100" dirty="0" smtClean="0"/>
              <a:t>Offer employees a meaningful choice of qualified health plans from different private health insurers</a:t>
            </a:r>
          </a:p>
          <a:p>
            <a:pPr marL="285750" indent="-285750">
              <a:spcAft>
                <a:spcPts val="1000"/>
              </a:spcAft>
              <a:buFont typeface="Arial" pitchFamily="34" charset="0"/>
              <a:buChar char="•"/>
            </a:pPr>
            <a:r>
              <a:rPr lang="en-US" sz="2100" dirty="0" smtClean="0"/>
              <a:t>Decide which qualified health plans to make available to employees</a:t>
            </a:r>
          </a:p>
          <a:p>
            <a:pPr lvl="1">
              <a:spcAft>
                <a:spcPts val="1000"/>
              </a:spcAft>
            </a:pPr>
            <a:r>
              <a:rPr lang="en-US" sz="2100" dirty="0" smtClean="0"/>
              <a:t>-	SHOP can allow employers to offer a single plan</a:t>
            </a:r>
          </a:p>
          <a:p>
            <a:pPr marL="285750" indent="-285750">
              <a:spcAft>
                <a:spcPts val="1000"/>
              </a:spcAft>
              <a:buFont typeface="Arial" pitchFamily="34" charset="0"/>
              <a:buChar char="•"/>
            </a:pPr>
            <a:r>
              <a:rPr lang="en-US" sz="2100" dirty="0" smtClean="0"/>
              <a:t>Decide how much to contribute toward premium costs</a:t>
            </a:r>
          </a:p>
          <a:p>
            <a:pPr marL="285750" indent="-285750">
              <a:spcAft>
                <a:spcPts val="1000"/>
              </a:spcAft>
              <a:buFont typeface="Arial" pitchFamily="34" charset="0"/>
              <a:buChar char="•"/>
            </a:pPr>
            <a:r>
              <a:rPr lang="en-US" sz="2100" dirty="0" smtClean="0"/>
              <a:t>Collect employee share of premiums through payroll deduction</a:t>
            </a:r>
          </a:p>
          <a:p>
            <a:pPr marL="800100" lvl="1" indent="-342900">
              <a:spcAft>
                <a:spcPts val="1000"/>
              </a:spcAft>
              <a:buFontTx/>
              <a:buChar char="-"/>
            </a:pPr>
            <a:r>
              <a:rPr lang="en-US" sz="2100" dirty="0" smtClean="0"/>
              <a:t>Premium contributions to SHOP can be made with </a:t>
            </a:r>
            <a:r>
              <a:rPr lang="en-US" sz="2100" b="1" dirty="0" smtClean="0"/>
              <a:t>pre-tax dollars</a:t>
            </a:r>
            <a:endParaRPr lang="en-US" sz="2100" dirty="0" smtClean="0"/>
          </a:p>
          <a:p>
            <a:pPr marL="285750" indent="-285750">
              <a:spcAft>
                <a:spcPts val="1000"/>
              </a:spcAft>
              <a:buFont typeface="Arial" pitchFamily="34" charset="0"/>
              <a:buChar char="•"/>
            </a:pPr>
            <a:r>
              <a:rPr lang="en-US" sz="2100" dirty="0"/>
              <a:t>Get one monthly bill, make one monthly payment to SHOP</a:t>
            </a:r>
          </a:p>
          <a:p>
            <a:pPr marL="285750" indent="-285750">
              <a:spcAft>
                <a:spcPts val="1000"/>
              </a:spcAft>
              <a:buFont typeface="Arial" pitchFamily="34" charset="0"/>
              <a:buChar char="•"/>
            </a:pPr>
            <a:r>
              <a:rPr lang="en-US" sz="2100" dirty="0" smtClean="0"/>
              <a:t>Take advantage of enhanced level of Small Business Health Care Tax Credits</a:t>
            </a:r>
            <a:endParaRPr lang="en-US" sz="2100" dirty="0"/>
          </a:p>
          <a:p>
            <a:pPr marL="285750" indent="-285750">
              <a:spcAft>
                <a:spcPts val="1000"/>
              </a:spcAft>
              <a:buFont typeface="Arial" pitchFamily="34" charset="0"/>
              <a:buChar char="•"/>
            </a:pPr>
            <a:endParaRPr lang="en-US" dirty="0" smtClean="0"/>
          </a:p>
          <a:p>
            <a:pPr>
              <a:spcAft>
                <a:spcPts val="1000"/>
              </a:spcAft>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7"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16</a:t>
            </a:fld>
            <a:endParaRPr lang="en-US" dirty="0"/>
          </a:p>
        </p:txBody>
      </p:sp>
    </p:spTree>
    <p:extLst>
      <p:ext uri="{BB962C8B-B14F-4D97-AF65-F5344CB8AC3E}">
        <p14:creationId xmlns:p14="http://schemas.microsoft.com/office/powerpoint/2010/main" val="12459469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itle 1"/>
          <p:cNvSpPr>
            <a:spLocks noGrp="1"/>
          </p:cNvSpPr>
          <p:nvPr/>
        </p:nvSpPr>
        <p:spPr bwMode="auto">
          <a:xfrm>
            <a:off x="0" y="457200"/>
            <a:ext cx="10439400" cy="381000"/>
          </a:xfrm>
          <a:prstGeom prst="rect">
            <a:avLst/>
          </a:prstGeom>
          <a:noFill/>
          <a:ln w="9525">
            <a:noFill/>
            <a:miter lim="800000"/>
            <a:headEnd/>
            <a:tailEnd/>
          </a:ln>
        </p:spPr>
        <p:txBody>
          <a:bodyPr anchor="ctr"/>
          <a:lstStyle/>
          <a:p>
            <a:pPr marL="119063" eaLnBrk="0" hangingPunct="0">
              <a:lnSpc>
                <a:spcPts val="2500"/>
              </a:lnSpc>
            </a:pPr>
            <a:r>
              <a:rPr lang="en-US" sz="3200" b="1" dirty="0" smtClean="0">
                <a:solidFill>
                  <a:schemeClr val="accent1"/>
                </a:solidFill>
                <a:latin typeface="Calibri" pitchFamily="34" charset="0"/>
              </a:rPr>
              <a:t>Enrolling in SHOP: Who, When &amp; How</a:t>
            </a:r>
            <a:endParaRPr lang="en-US" sz="3200" b="1" u="sng" dirty="0">
              <a:latin typeface="Calibri" pitchFamily="34" charset="0"/>
            </a:endParaRPr>
          </a:p>
        </p:txBody>
      </p:sp>
      <p:pic>
        <p:nvPicPr>
          <p:cNvPr id="13336" name="Picture 4"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
        <p:nvSpPr>
          <p:cNvPr id="19" name="Rectangle 18"/>
          <p:cNvSpPr/>
          <p:nvPr/>
        </p:nvSpPr>
        <p:spPr>
          <a:xfrm>
            <a:off x="381000" y="1023938"/>
            <a:ext cx="7315200" cy="430887"/>
          </a:xfrm>
          <a:prstGeom prst="rect">
            <a:avLst/>
          </a:prstGeom>
        </p:spPr>
        <p:txBody>
          <a:bodyPr wrap="square">
            <a:spAutoFit/>
          </a:bodyPr>
          <a:lstStyle/>
          <a:p>
            <a:pPr marL="396875" indent="-285750">
              <a:spcBef>
                <a:spcPts val="300"/>
              </a:spcBef>
              <a:spcAft>
                <a:spcPts val="300"/>
              </a:spcAft>
              <a:buClr>
                <a:srgbClr val="0070C0"/>
              </a:buClr>
              <a:defRPr/>
            </a:pPr>
            <a:r>
              <a:rPr lang="en-US" sz="2200" b="1" dirty="0" smtClean="0"/>
              <a:t>Which small businesses are eligible? </a:t>
            </a:r>
          </a:p>
        </p:txBody>
      </p:sp>
      <p:sp>
        <p:nvSpPr>
          <p:cNvPr id="9" name="TextBox 8"/>
          <p:cNvSpPr txBox="1"/>
          <p:nvPr/>
        </p:nvSpPr>
        <p:spPr>
          <a:xfrm>
            <a:off x="533400" y="1442125"/>
            <a:ext cx="7467600" cy="6042680"/>
          </a:xfrm>
          <a:prstGeom prst="rect">
            <a:avLst/>
          </a:prstGeom>
          <a:noFill/>
        </p:spPr>
        <p:txBody>
          <a:bodyPr wrap="square" rtlCol="0">
            <a:spAutoFit/>
          </a:bodyPr>
          <a:lstStyle/>
          <a:p>
            <a:pPr marL="285750" indent="-285750">
              <a:spcAft>
                <a:spcPts val="1000"/>
              </a:spcAft>
              <a:buFont typeface="Arial" pitchFamily="34" charset="0"/>
              <a:buChar char="•"/>
            </a:pPr>
            <a:r>
              <a:rPr lang="en-US" sz="2000" dirty="0" smtClean="0"/>
              <a:t>Businesses with generally 50 or fewer employees (Hawaii might allow businesses with up to 100 employees)</a:t>
            </a:r>
          </a:p>
          <a:p>
            <a:pPr marL="285750" indent="-285750">
              <a:spcAft>
                <a:spcPts val="1000"/>
              </a:spcAft>
              <a:buFont typeface="Arial" pitchFamily="34" charset="0"/>
              <a:buChar char="•"/>
            </a:pPr>
            <a:r>
              <a:rPr lang="en-US" sz="2000" dirty="0" smtClean="0"/>
              <a:t>Starting in 2016, employers with up to 100 employees will be eligible to participate  </a:t>
            </a:r>
          </a:p>
          <a:p>
            <a:pPr marL="285750" indent="-285750">
              <a:spcAft>
                <a:spcPts val="1000"/>
              </a:spcAft>
              <a:buFont typeface="Arial" pitchFamily="34" charset="0"/>
              <a:buChar char="•"/>
            </a:pPr>
            <a:r>
              <a:rPr lang="en-US" sz="2000" dirty="0" smtClean="0"/>
              <a:t>Once a business enrolls, it can grow and still remain in SHOP</a:t>
            </a:r>
          </a:p>
          <a:p>
            <a:pPr>
              <a:spcAft>
                <a:spcPts val="1000"/>
              </a:spcAft>
            </a:pPr>
            <a:r>
              <a:rPr lang="en-US" sz="2200" b="1" dirty="0" smtClean="0"/>
              <a:t>When can businesses enroll?</a:t>
            </a:r>
          </a:p>
          <a:p>
            <a:pPr marL="285750" indent="-285750">
              <a:spcAft>
                <a:spcPts val="1000"/>
              </a:spcAft>
              <a:buFont typeface="Arial"/>
              <a:buChar char="•"/>
            </a:pPr>
            <a:r>
              <a:rPr lang="en-US" sz="2000" u="sng" dirty="0" smtClean="0"/>
              <a:t>Starting October 1, 2013 </a:t>
            </a:r>
            <a:r>
              <a:rPr lang="en-US" sz="2000" dirty="0" smtClean="0"/>
              <a:t>for coverage beginning January 1, 2014  </a:t>
            </a:r>
          </a:p>
          <a:p>
            <a:pPr marL="285750" indent="-285750">
              <a:spcAft>
                <a:spcPts val="1000"/>
              </a:spcAft>
              <a:buFont typeface="Arial"/>
              <a:buChar char="•"/>
            </a:pPr>
            <a:r>
              <a:rPr lang="en-US" sz="2000" dirty="0" smtClean="0"/>
              <a:t>Thereafter, throughout the year on a monthly basis</a:t>
            </a:r>
          </a:p>
          <a:p>
            <a:pPr>
              <a:spcAft>
                <a:spcPts val="1000"/>
              </a:spcAft>
            </a:pPr>
            <a:r>
              <a:rPr lang="en-US" sz="2200" b="1" dirty="0" smtClean="0"/>
              <a:t>How can businesses enroll?</a:t>
            </a:r>
          </a:p>
          <a:p>
            <a:pPr marL="285750" indent="-285750">
              <a:spcAft>
                <a:spcPts val="1000"/>
              </a:spcAft>
              <a:buFont typeface="Arial"/>
              <a:buChar char="•"/>
            </a:pPr>
            <a:r>
              <a:rPr lang="en-US" sz="2000" dirty="0" smtClean="0"/>
              <a:t>Through a broker, </a:t>
            </a:r>
            <a:r>
              <a:rPr lang="en-US" sz="2000" u="sng" dirty="0" smtClean="0"/>
              <a:t>OR</a:t>
            </a:r>
          </a:p>
          <a:p>
            <a:pPr marL="285750" indent="-285750">
              <a:spcAft>
                <a:spcPts val="1000"/>
              </a:spcAft>
              <a:buFont typeface="Arial"/>
              <a:buChar char="•"/>
            </a:pPr>
            <a:r>
              <a:rPr lang="en-US" sz="2000" dirty="0" smtClean="0"/>
              <a:t>Directly through the SHOP.  Visit </a:t>
            </a:r>
            <a:r>
              <a:rPr lang="en-US" sz="2000" dirty="0" smtClean="0">
                <a:hlinkClick r:id="rId4"/>
              </a:rPr>
              <a:t>www.healthcare.gov</a:t>
            </a:r>
            <a:r>
              <a:rPr lang="en-US" sz="2000" dirty="0" smtClean="0"/>
              <a:t> for more information and to sign-up for alerts</a:t>
            </a:r>
            <a:endParaRPr lang="en-US" sz="2000" dirty="0"/>
          </a:p>
          <a:p>
            <a:pPr marL="285750" indent="-285750">
              <a:spcAft>
                <a:spcPts val="1000"/>
              </a:spcAft>
              <a:buFont typeface="Arial" pitchFamily="34" charset="0"/>
              <a:buChar char="•"/>
            </a:pPr>
            <a:endParaRPr lang="en-US" sz="1700" dirty="0" smtClean="0"/>
          </a:p>
          <a:p>
            <a:pPr>
              <a:spcAft>
                <a:spcPts val="1000"/>
              </a:spcAft>
            </a:pPr>
            <a:endParaRPr lang="en-US" sz="1700" dirty="0" smtClean="0"/>
          </a:p>
          <a:p>
            <a:pPr marL="285750" indent="-285750">
              <a:spcAft>
                <a:spcPts val="1000"/>
              </a:spcAft>
              <a:buFont typeface="Arial" pitchFamily="34" charset="0"/>
              <a:buChar char="•"/>
            </a:pPr>
            <a:endParaRPr lang="en-US" sz="1700" dirty="0" smtClean="0"/>
          </a:p>
        </p:txBody>
      </p:sp>
      <p:sp>
        <p:nvSpPr>
          <p:cNvPr id="7"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17</a:t>
            </a:fld>
            <a:endParaRPr lang="en-US" dirty="0"/>
          </a:p>
        </p:txBody>
      </p:sp>
    </p:spTree>
    <p:extLst>
      <p:ext uri="{BB962C8B-B14F-4D97-AF65-F5344CB8AC3E}">
        <p14:creationId xmlns:p14="http://schemas.microsoft.com/office/powerpoint/2010/main" val="42631441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7010400" cy="914400"/>
          </a:xfrm>
        </p:spPr>
        <p:txBody>
          <a:bodyPr>
            <a:normAutofit/>
          </a:bodyPr>
          <a:lstStyle/>
          <a:p>
            <a:pPr algn="l"/>
            <a:r>
              <a:rPr lang="en-US" sz="3200" b="1" dirty="0" smtClean="0">
                <a:solidFill>
                  <a:schemeClr val="tx2">
                    <a:lumMod val="60000"/>
                    <a:lumOff val="40000"/>
                  </a:schemeClr>
                </a:solidFill>
              </a:rPr>
              <a:t>     Affordable Care Act</a:t>
            </a:r>
            <a:endParaRPr lang="en-US" sz="32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18</a:t>
            </a:fld>
            <a:endParaRPr lang="en-US" dirty="0"/>
          </a:p>
        </p:txBody>
      </p:sp>
      <p:sp>
        <p:nvSpPr>
          <p:cNvPr id="7" name="Rectangle 6"/>
          <p:cNvSpPr/>
          <p:nvPr/>
        </p:nvSpPr>
        <p:spPr>
          <a:xfrm>
            <a:off x="762000" y="1752600"/>
            <a:ext cx="7543800" cy="3581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2015: </a:t>
            </a:r>
          </a:p>
          <a:p>
            <a:pPr algn="ctr"/>
            <a:r>
              <a:rPr lang="en-US" sz="4000" dirty="0" smtClean="0"/>
              <a:t>Employer Shared Responsibility for Employee Health Insurance Coverage</a:t>
            </a:r>
            <a:endParaRPr lang="en-US" sz="4000" dirty="0"/>
          </a:p>
        </p:txBody>
      </p:sp>
      <p:pic>
        <p:nvPicPr>
          <p:cNvPr id="8"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2603602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itle 1"/>
          <p:cNvSpPr>
            <a:spLocks noGrp="1"/>
          </p:cNvSpPr>
          <p:nvPr/>
        </p:nvSpPr>
        <p:spPr bwMode="auto">
          <a:xfrm>
            <a:off x="-228600" y="609600"/>
            <a:ext cx="10439400" cy="381000"/>
          </a:xfrm>
          <a:prstGeom prst="rect">
            <a:avLst/>
          </a:prstGeom>
          <a:noFill/>
          <a:ln w="9525">
            <a:noFill/>
            <a:miter lim="800000"/>
            <a:headEnd/>
            <a:tailEnd/>
          </a:ln>
        </p:spPr>
        <p:txBody>
          <a:bodyPr anchor="ctr"/>
          <a:lstStyle/>
          <a:p>
            <a:pPr marL="119063" eaLnBrk="0" hangingPunct="0">
              <a:lnSpc>
                <a:spcPts val="2500"/>
              </a:lnSpc>
            </a:pPr>
            <a:r>
              <a:rPr lang="en-US" sz="3200" b="1" dirty="0" smtClean="0">
                <a:solidFill>
                  <a:schemeClr val="accent1"/>
                </a:solidFill>
                <a:latin typeface="Calibri" pitchFamily="34" charset="0"/>
              </a:rPr>
              <a:t>   Nearly All Small Firms Are Exempt from </a:t>
            </a:r>
          </a:p>
          <a:p>
            <a:pPr marL="119063" eaLnBrk="0" hangingPunct="0">
              <a:lnSpc>
                <a:spcPts val="2500"/>
              </a:lnSpc>
            </a:pPr>
            <a:r>
              <a:rPr lang="en-US" sz="3200" b="1" dirty="0" smtClean="0">
                <a:solidFill>
                  <a:schemeClr val="accent1"/>
                </a:solidFill>
                <a:latin typeface="Calibri" pitchFamily="34" charset="0"/>
              </a:rPr>
              <a:t>   Employer Shared Responsibility </a:t>
            </a:r>
            <a:endParaRPr lang="en-US" sz="3200" b="1" u="sng" dirty="0">
              <a:latin typeface="Calibri" pitchFamily="34" charset="0"/>
            </a:endParaRPr>
          </a:p>
        </p:txBody>
      </p:sp>
      <p:pic>
        <p:nvPicPr>
          <p:cNvPr id="13336" name="Picture 4" descr="SBAlogo.jpg"/>
          <p:cNvPicPr>
            <a:picLocks noChangeAspect="1"/>
          </p:cNvPicPr>
          <p:nvPr/>
        </p:nvPicPr>
        <p:blipFill>
          <a:blip r:embed="rId3" cstate="print"/>
          <a:srcRect/>
          <a:stretch>
            <a:fillRect/>
          </a:stretch>
        </p:blipFill>
        <p:spPr bwMode="auto">
          <a:xfrm>
            <a:off x="7924800" y="228600"/>
            <a:ext cx="838200" cy="296863"/>
          </a:xfrm>
          <a:prstGeom prst="rect">
            <a:avLst/>
          </a:prstGeom>
          <a:noFill/>
          <a:ln w="9525">
            <a:noFill/>
            <a:miter lim="800000"/>
            <a:headEnd/>
            <a:tailEnd/>
          </a:ln>
        </p:spPr>
      </p:pic>
      <p:sp>
        <p:nvSpPr>
          <p:cNvPr id="9" name="TextBox 8"/>
          <p:cNvSpPr txBox="1"/>
          <p:nvPr/>
        </p:nvSpPr>
        <p:spPr>
          <a:xfrm>
            <a:off x="533400" y="1752600"/>
            <a:ext cx="7467600" cy="4365298"/>
          </a:xfrm>
          <a:prstGeom prst="rect">
            <a:avLst/>
          </a:prstGeom>
          <a:noFill/>
        </p:spPr>
        <p:txBody>
          <a:bodyPr wrap="square" rtlCol="0">
            <a:spAutoFit/>
          </a:bodyPr>
          <a:lstStyle/>
          <a:p>
            <a:pPr marL="342900" lvl="0" indent="-342900">
              <a:buFont typeface="Arial"/>
              <a:buChar char="•"/>
            </a:pPr>
            <a:r>
              <a:rPr lang="en-US" sz="2300" dirty="0" smtClean="0"/>
              <a:t>ACA exempts</a:t>
            </a:r>
            <a:r>
              <a:rPr lang="en-US" sz="2300" b="1" dirty="0" smtClean="0"/>
              <a:t> </a:t>
            </a:r>
            <a:r>
              <a:rPr lang="en-US" sz="2300" dirty="0"/>
              <a:t>all firms that have fewer than 50 </a:t>
            </a:r>
            <a:r>
              <a:rPr lang="en-US" sz="2300" dirty="0" smtClean="0"/>
              <a:t>employees</a:t>
            </a:r>
            <a:r>
              <a:rPr lang="en-US" sz="2300" b="1" dirty="0" smtClean="0"/>
              <a:t> </a:t>
            </a:r>
            <a:r>
              <a:rPr lang="en-US" sz="2300" b="1" dirty="0"/>
              <a:t>– </a:t>
            </a:r>
            <a:r>
              <a:rPr lang="en-US" sz="2300" dirty="0" smtClean="0"/>
              <a:t>nearly 96 </a:t>
            </a:r>
            <a:r>
              <a:rPr lang="en-US" sz="2300" dirty="0"/>
              <a:t>percent of all firms in the United States or 5.8 million out of 6 million total firms</a:t>
            </a:r>
            <a:r>
              <a:rPr lang="en-US" sz="2300" b="1" dirty="0"/>
              <a:t> –</a:t>
            </a:r>
            <a:r>
              <a:rPr lang="en-US" sz="2300" dirty="0"/>
              <a:t> from </a:t>
            </a:r>
            <a:r>
              <a:rPr lang="en-US" sz="2300" dirty="0" smtClean="0"/>
              <a:t>any employer shared responsibility </a:t>
            </a:r>
            <a:r>
              <a:rPr lang="en-US" sz="2300" dirty="0"/>
              <a:t>requirements. These 5.8 million firms employ nearly 34 million </a:t>
            </a:r>
            <a:r>
              <a:rPr lang="en-US" sz="2300" dirty="0" smtClean="0"/>
              <a:t>workers.</a:t>
            </a:r>
            <a:endParaRPr lang="en-US" sz="2300" dirty="0"/>
          </a:p>
          <a:p>
            <a:r>
              <a:rPr lang="en-US" sz="2300" b="1" dirty="0"/>
              <a:t> </a:t>
            </a:r>
            <a:endParaRPr lang="en-US" sz="2300" dirty="0"/>
          </a:p>
          <a:p>
            <a:pPr marL="342900" lvl="0" indent="-342900">
              <a:buFont typeface="Arial"/>
              <a:buChar char="•"/>
            </a:pPr>
            <a:r>
              <a:rPr lang="en-US" sz="2300" dirty="0" smtClean="0"/>
              <a:t>Many </a:t>
            </a:r>
            <a:r>
              <a:rPr lang="en-US" sz="2300" dirty="0"/>
              <a:t>firms that do not currently offer coverage </a:t>
            </a:r>
            <a:r>
              <a:rPr lang="en-US" sz="2300" dirty="0" smtClean="0"/>
              <a:t>will be better able to </a:t>
            </a:r>
            <a:r>
              <a:rPr lang="en-US" sz="2300" dirty="0"/>
              <a:t>do so because of lower </a:t>
            </a:r>
            <a:r>
              <a:rPr lang="en-US" sz="2300" dirty="0" smtClean="0"/>
              <a:t>costs and </a:t>
            </a:r>
            <a:r>
              <a:rPr lang="en-US" sz="2300" dirty="0"/>
              <a:t>wider choices in </a:t>
            </a:r>
            <a:r>
              <a:rPr lang="en-US" sz="2300" dirty="0" smtClean="0"/>
              <a:t>the SHOP Marketplaces.</a:t>
            </a:r>
            <a:endParaRPr lang="en-US" sz="2400" dirty="0"/>
          </a:p>
          <a:p>
            <a:pPr marL="285750" indent="-285750">
              <a:spcAft>
                <a:spcPts val="1000"/>
              </a:spcAft>
              <a:buFont typeface="Arial" pitchFamily="34" charset="0"/>
              <a:buChar char="•"/>
            </a:pPr>
            <a:endParaRPr lang="en-US" dirty="0" smtClean="0"/>
          </a:p>
          <a:p>
            <a:pPr>
              <a:spcAft>
                <a:spcPts val="1000"/>
              </a:spcAft>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6"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19</a:t>
            </a:fld>
            <a:endParaRPr lang="en-US" dirty="0"/>
          </a:p>
        </p:txBody>
      </p:sp>
    </p:spTree>
    <p:extLst>
      <p:ext uri="{BB962C8B-B14F-4D97-AF65-F5344CB8AC3E}">
        <p14:creationId xmlns:p14="http://schemas.microsoft.com/office/powerpoint/2010/main" val="971946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Columbus Ohio District Office</a:t>
            </a:r>
            <a:endParaRPr lang="en-US" dirty="0"/>
          </a:p>
        </p:txBody>
      </p:sp>
      <p:sp>
        <p:nvSpPr>
          <p:cNvPr id="3" name="Content Placeholder 2"/>
          <p:cNvSpPr>
            <a:spLocks noGrp="1"/>
          </p:cNvSpPr>
          <p:nvPr>
            <p:ph idx="1"/>
          </p:nvPr>
        </p:nvSpPr>
        <p:spPr>
          <a:xfrm>
            <a:off x="204788" y="1589850"/>
            <a:ext cx="8685212" cy="4652755"/>
          </a:xfrm>
        </p:spPr>
        <p:txBody>
          <a:bodyPr/>
          <a:lstStyle/>
          <a:p>
            <a:pPr marL="0" indent="0" algn="ctr">
              <a:buNone/>
            </a:pPr>
            <a:r>
              <a:rPr lang="en-US" sz="2800" b="1" dirty="0" smtClean="0"/>
              <a:t>Barry D. Peel</a:t>
            </a:r>
            <a:endParaRPr lang="en-US" sz="2800" b="1" dirty="0"/>
          </a:p>
          <a:p>
            <a:pPr marL="0" indent="0" algn="ctr">
              <a:buNone/>
            </a:pPr>
            <a:r>
              <a:rPr lang="en-US" sz="2400" dirty="0" smtClean="0"/>
              <a:t>Economic Development Specialist, </a:t>
            </a:r>
          </a:p>
          <a:p>
            <a:pPr marL="0" indent="0" algn="ctr">
              <a:buNone/>
            </a:pPr>
            <a:r>
              <a:rPr lang="en-US" sz="2800" dirty="0" smtClean="0"/>
              <a:t>U.S</a:t>
            </a:r>
            <a:r>
              <a:rPr lang="en-US" sz="2800" dirty="0"/>
              <a:t>. Small Business Administration</a:t>
            </a:r>
          </a:p>
          <a:p>
            <a:pPr marL="0" indent="0" algn="ctr">
              <a:buNone/>
            </a:pPr>
            <a:r>
              <a:rPr lang="en-US" sz="2800" dirty="0" smtClean="0"/>
              <a:t>401 N. Front St., Suite 200</a:t>
            </a:r>
            <a:endParaRPr lang="en-US" sz="2800" dirty="0"/>
          </a:p>
          <a:p>
            <a:pPr marL="0" indent="0" algn="ctr">
              <a:buNone/>
            </a:pPr>
            <a:r>
              <a:rPr lang="en-US" sz="2800" dirty="0" smtClean="0"/>
              <a:t>Columbus, OH 43215</a:t>
            </a:r>
            <a:endParaRPr lang="en-US" sz="2800" dirty="0"/>
          </a:p>
          <a:p>
            <a:pPr marL="0" indent="0" algn="ctr">
              <a:buNone/>
            </a:pPr>
            <a:r>
              <a:rPr lang="en-US" sz="2800" dirty="0" smtClean="0"/>
              <a:t>(614) 469-6860 ext</a:t>
            </a:r>
            <a:r>
              <a:rPr lang="en-US" sz="2800" dirty="0"/>
              <a:t>. </a:t>
            </a:r>
            <a:r>
              <a:rPr lang="en-US" sz="2800" dirty="0" smtClean="0"/>
              <a:t>276</a:t>
            </a:r>
            <a:endParaRPr lang="en-US" sz="2800" dirty="0"/>
          </a:p>
          <a:p>
            <a:pPr marL="0" indent="0" algn="ctr">
              <a:buNone/>
            </a:pPr>
            <a:r>
              <a:rPr lang="en-US" sz="2800" dirty="0" smtClean="0"/>
              <a:t>Barry.peel@sba.gov</a:t>
            </a:r>
            <a:endParaRPr lang="en-US" sz="2800" dirty="0"/>
          </a:p>
          <a:p>
            <a:pPr algn="ctr">
              <a:buNone/>
            </a:pPr>
            <a:r>
              <a:rPr lang="en-US" sz="2800" dirty="0" smtClean="0"/>
              <a:t>www.sba.gov/oh/columbus</a:t>
            </a:r>
            <a:endParaRPr lang="en-US" dirty="0" smtClean="0"/>
          </a:p>
          <a:p>
            <a:endParaRPr lang="en-US" dirty="0"/>
          </a:p>
        </p:txBody>
      </p:sp>
      <p:sp>
        <p:nvSpPr>
          <p:cNvPr id="5" name="Footer Placeholder 4"/>
          <p:cNvSpPr>
            <a:spLocks noGrp="1"/>
          </p:cNvSpPr>
          <p:nvPr>
            <p:ph type="ftr" sz="quarter" idx="11"/>
          </p:nvPr>
        </p:nvSpPr>
        <p:spPr/>
        <p:txBody>
          <a:bodyPr/>
          <a:lstStyle/>
          <a:p>
            <a:pPr algn="ctr">
              <a:defRPr/>
            </a:pPr>
            <a:r>
              <a:rPr lang="en-US" sz="2000" dirty="0" smtClean="0"/>
              <a:t>www.sba.gov</a:t>
            </a:r>
            <a:endParaRPr lang="en-US" sz="2000" dirty="0"/>
          </a:p>
        </p:txBody>
      </p:sp>
    </p:spTree>
    <p:extLst>
      <p:ext uri="{BB962C8B-B14F-4D97-AF65-F5344CB8AC3E}">
        <p14:creationId xmlns:p14="http://schemas.microsoft.com/office/powerpoint/2010/main" val="21964550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381000"/>
            <a:ext cx="8839200" cy="685800"/>
          </a:xfrm>
        </p:spPr>
        <p:txBody>
          <a:bodyPr>
            <a:noAutofit/>
          </a:bodyPr>
          <a:lstStyle/>
          <a:p>
            <a:r>
              <a:rPr lang="en-US" sz="3200" b="1" dirty="0" smtClean="0">
                <a:solidFill>
                  <a:srgbClr val="558ED5"/>
                </a:solidFill>
              </a:rPr>
              <a:t>             Businesses with 50 or More FTE Employees</a:t>
            </a:r>
            <a:endParaRPr lang="en-US" sz="3200" b="1" dirty="0">
              <a:solidFill>
                <a:srgbClr val="558ED5"/>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20</a:t>
            </a:fld>
            <a:endParaRPr lang="en-US" dirty="0"/>
          </a:p>
        </p:txBody>
      </p:sp>
      <p:sp>
        <p:nvSpPr>
          <p:cNvPr id="8" name="TextBox 7"/>
          <p:cNvSpPr txBox="1"/>
          <p:nvPr/>
        </p:nvSpPr>
        <p:spPr>
          <a:xfrm>
            <a:off x="5105400" y="2581429"/>
            <a:ext cx="3810000" cy="1569660"/>
          </a:xfrm>
          <a:prstGeom prst="rect">
            <a:avLst/>
          </a:prstGeom>
          <a:noFill/>
        </p:spPr>
        <p:txBody>
          <a:bodyPr wrap="square" rtlCol="0">
            <a:spAutoFit/>
          </a:bodyPr>
          <a:lstStyle/>
          <a:p>
            <a:pPr algn="ctr"/>
            <a:r>
              <a:rPr lang="en-US" sz="3200" b="1" dirty="0" smtClean="0"/>
              <a:t>Employer Shared Responsibility Provisions</a:t>
            </a:r>
            <a:endParaRPr lang="en-US" sz="3200" b="1" dirty="0"/>
          </a:p>
        </p:txBody>
      </p:sp>
      <p:pic>
        <p:nvPicPr>
          <p:cNvPr id="10" name="Picture 4"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graphicFrame>
        <p:nvGraphicFramePr>
          <p:cNvPr id="7" name="Diagram 6"/>
          <p:cNvGraphicFramePr/>
          <p:nvPr>
            <p:extLst>
              <p:ext uri="{D42A27DB-BD31-4B8C-83A1-F6EECF244321}">
                <p14:modId xmlns:p14="http://schemas.microsoft.com/office/powerpoint/2010/main" val="1967917485"/>
              </p:ext>
            </p:extLst>
          </p:nvPr>
        </p:nvGraphicFramePr>
        <p:xfrm>
          <a:off x="-914400" y="1385059"/>
          <a:ext cx="7239000" cy="3962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43103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296400" cy="762000"/>
          </a:xfrm>
        </p:spPr>
        <p:txBody>
          <a:bodyPr>
            <a:noAutofit/>
          </a:bodyPr>
          <a:lstStyle/>
          <a:p>
            <a:pPr algn="l"/>
            <a:r>
              <a:rPr lang="en-US" sz="3200" b="1" dirty="0" smtClean="0">
                <a:solidFill>
                  <a:srgbClr val="558ED5"/>
                </a:solidFill>
              </a:rPr>
              <a:t>   Employer Shared Responsibility Provisions: </a:t>
            </a:r>
            <a:br>
              <a:rPr lang="en-US" sz="3200" b="1" dirty="0" smtClean="0">
                <a:solidFill>
                  <a:srgbClr val="558ED5"/>
                </a:solidFill>
              </a:rPr>
            </a:br>
            <a:r>
              <a:rPr lang="en-US" sz="3200" b="1" dirty="0" smtClean="0">
                <a:solidFill>
                  <a:srgbClr val="558ED5"/>
                </a:solidFill>
              </a:rPr>
              <a:t>   Key </a:t>
            </a:r>
            <a:r>
              <a:rPr lang="en-US" sz="3200" b="1" dirty="0">
                <a:solidFill>
                  <a:srgbClr val="558ED5"/>
                </a:solidFill>
              </a:rPr>
              <a:t>Definitions </a:t>
            </a:r>
            <a:r>
              <a:rPr lang="en-US" sz="3200" dirty="0" smtClean="0"/>
              <a:t>	</a:t>
            </a:r>
            <a:endParaRPr lang="en-US" sz="3200" dirty="0"/>
          </a:p>
        </p:txBody>
      </p:sp>
      <p:sp>
        <p:nvSpPr>
          <p:cNvPr id="3" name="Content Placeholder 2"/>
          <p:cNvSpPr>
            <a:spLocks noGrp="1"/>
          </p:cNvSpPr>
          <p:nvPr>
            <p:ph idx="1"/>
          </p:nvPr>
        </p:nvSpPr>
        <p:spPr>
          <a:xfrm>
            <a:off x="381000" y="1143000"/>
            <a:ext cx="8229600" cy="4525963"/>
          </a:xfrm>
        </p:spPr>
        <p:txBody>
          <a:bodyPr>
            <a:noAutofit/>
          </a:bodyPr>
          <a:lstStyle/>
          <a:p>
            <a:r>
              <a:rPr lang="en-US" sz="2200" b="1" dirty="0" smtClean="0"/>
              <a:t>Full-Time Employee: </a:t>
            </a:r>
            <a:r>
              <a:rPr lang="en-US" sz="2200" dirty="0" smtClean="0"/>
              <a:t>an employee who is employed on average </a:t>
            </a:r>
            <a:r>
              <a:rPr lang="en-US" sz="2200" u="sng" dirty="0" smtClean="0"/>
              <a:t>30 hours or more</a:t>
            </a:r>
            <a:r>
              <a:rPr lang="en-US" sz="2200" dirty="0" smtClean="0"/>
              <a:t> per week (or at least 130 hours of service in a given month).</a:t>
            </a:r>
            <a:br>
              <a:rPr lang="en-US" sz="2200" dirty="0" smtClean="0"/>
            </a:br>
            <a:endParaRPr lang="en-US" sz="2200" dirty="0" smtClean="0"/>
          </a:p>
          <a:p>
            <a:r>
              <a:rPr lang="en-US" sz="2200" b="1" dirty="0" smtClean="0"/>
              <a:t>Full-Time Equivalent (FTE) Employee: </a:t>
            </a:r>
            <a:r>
              <a:rPr lang="en-US" sz="2200" dirty="0"/>
              <a:t>a combination of employees, each of whom individually is not a full-time employee because they are not employed at least 30 hours per week, but who, in combination, are counted as the equivalent of a full-time employee.  </a:t>
            </a:r>
          </a:p>
          <a:p>
            <a:pPr lvl="1"/>
            <a:r>
              <a:rPr lang="en-US" sz="2200" i="1" dirty="0"/>
              <a:t>For example, two employees </a:t>
            </a:r>
            <a:r>
              <a:rPr lang="en-US" sz="2200" i="1" dirty="0" smtClean="0"/>
              <a:t>each of whom works </a:t>
            </a:r>
            <a:r>
              <a:rPr lang="en-US" sz="2200" i="1" dirty="0"/>
              <a:t>15 hours/week are added together to equal one full-time employee</a:t>
            </a:r>
            <a:r>
              <a:rPr lang="en-US" sz="2200" i="1" dirty="0" smtClean="0"/>
              <a:t>.</a:t>
            </a:r>
            <a:br>
              <a:rPr lang="en-US" sz="2200" i="1" dirty="0" smtClean="0"/>
            </a:br>
            <a:endParaRPr lang="en-US" sz="2200" i="1" dirty="0"/>
          </a:p>
          <a:p>
            <a:r>
              <a:rPr lang="en-US" sz="2200" b="1" dirty="0" smtClean="0"/>
              <a:t>Controlled Group Employers: </a:t>
            </a:r>
            <a:r>
              <a:rPr lang="en-US" sz="2200" dirty="0" smtClean="0"/>
              <a:t>employers with common owners or who are otherwise related are aggregated together to determine whether they meet the threshold number of 50 or more FTE employees.  </a:t>
            </a:r>
            <a:endParaRPr lang="en-US" sz="2200"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21</a:t>
            </a:fld>
            <a:endParaRPr lang="en-US" dirty="0"/>
          </a:p>
        </p:txBody>
      </p:sp>
      <p:pic>
        <p:nvPicPr>
          <p:cNvPr id="7"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12606567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7100" y="203200"/>
            <a:ext cx="10287000" cy="533400"/>
          </a:xfrm>
        </p:spPr>
        <p:txBody>
          <a:bodyPr>
            <a:noAutofit/>
          </a:bodyPr>
          <a:lstStyle/>
          <a:p>
            <a:r>
              <a:rPr lang="en-US" sz="3200" b="1" dirty="0" smtClean="0">
                <a:solidFill>
                  <a:schemeClr val="tx2">
                    <a:lumMod val="60000"/>
                    <a:lumOff val="40000"/>
                  </a:schemeClr>
                </a:solidFill>
              </a:rPr>
              <a:t>                  Employer Shared Responsibility Provisions</a:t>
            </a:r>
            <a:endParaRPr lang="en-US" sz="32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22</a:t>
            </a:fld>
            <a:endParaRPr lang="en-US" dirty="0"/>
          </a:p>
        </p:txBody>
      </p:sp>
      <p:graphicFrame>
        <p:nvGraphicFramePr>
          <p:cNvPr id="7" name="Diagram 6"/>
          <p:cNvGraphicFramePr/>
          <p:nvPr>
            <p:extLst>
              <p:ext uri="{D42A27DB-BD31-4B8C-83A1-F6EECF244321}">
                <p14:modId xmlns:p14="http://schemas.microsoft.com/office/powerpoint/2010/main" val="1597153881"/>
              </p:ext>
            </p:extLst>
          </p:nvPr>
        </p:nvGraphicFramePr>
        <p:xfrm>
          <a:off x="304800" y="1143000"/>
          <a:ext cx="84582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4" descr="SBAlogo.jpg"/>
          <p:cNvPicPr>
            <a:picLocks noChangeAspect="1"/>
          </p:cNvPicPr>
          <p:nvPr/>
        </p:nvPicPr>
        <p:blipFill>
          <a:blip r:embed="rId8"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1667532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133600" y="457200"/>
            <a:ext cx="12268200" cy="533400"/>
          </a:xfrm>
          <a:prstGeom prst="rect">
            <a:avLst/>
          </a:prstGeom>
        </p:spPr>
        <p:txBody>
          <a:bodyPr vert="horz" lIns="91440" tIns="45720" rIns="91440" bIns="45720" rtlCol="0" anchor="ctr">
            <a:noAutofit/>
          </a:bodyPr>
          <a:lstStyle>
            <a:lvl1pPr marL="2003425" indent="0" algn="l" defTabSz="914400" rtl="0" eaLnBrk="1" latinLnBrk="0" hangingPunct="1">
              <a:spcBef>
                <a:spcPct val="0"/>
              </a:spcBef>
              <a:buNone/>
              <a:defRPr sz="2000" kern="1200" baseline="0">
                <a:solidFill>
                  <a:schemeClr val="tx1"/>
                </a:solidFill>
                <a:latin typeface="Arial" pitchFamily="34" charset="0"/>
                <a:ea typeface="+mj-ea"/>
                <a:cs typeface="Arial" pitchFamily="34" charset="0"/>
              </a:defRPr>
            </a:lvl1pPr>
          </a:lstStyle>
          <a:p>
            <a:r>
              <a:rPr lang="en-US" sz="3200" b="1" dirty="0" smtClean="0">
                <a:solidFill>
                  <a:schemeClr val="tx2">
                    <a:lumMod val="60000"/>
                    <a:lumOff val="40000"/>
                  </a:schemeClr>
                </a:solidFill>
                <a:latin typeface="+mj-lt"/>
              </a:rPr>
              <a:t>    Employer Shared Responsibility: </a:t>
            </a:r>
            <a:br>
              <a:rPr lang="en-US" sz="3200" b="1" dirty="0" smtClean="0">
                <a:solidFill>
                  <a:schemeClr val="tx2">
                    <a:lumMod val="60000"/>
                    <a:lumOff val="40000"/>
                  </a:schemeClr>
                </a:solidFill>
                <a:latin typeface="+mj-lt"/>
              </a:rPr>
            </a:br>
            <a:r>
              <a:rPr lang="en-US" sz="3200" b="1" dirty="0" smtClean="0">
                <a:solidFill>
                  <a:schemeClr val="tx2">
                    <a:lumMod val="60000"/>
                    <a:lumOff val="40000"/>
                  </a:schemeClr>
                </a:solidFill>
                <a:latin typeface="+mj-lt"/>
              </a:rPr>
              <a:t>    Insurance Coverage Standards</a:t>
            </a:r>
            <a:endParaRPr lang="en-US" sz="3200" b="1" dirty="0">
              <a:solidFill>
                <a:schemeClr val="tx2">
                  <a:lumMod val="60000"/>
                  <a:lumOff val="40000"/>
                </a:schemeClr>
              </a:solidFill>
              <a:latin typeface="+mj-lt"/>
            </a:endParaRPr>
          </a:p>
        </p:txBody>
      </p:sp>
      <p:graphicFrame>
        <p:nvGraphicFramePr>
          <p:cNvPr id="6" name="Diagram 5"/>
          <p:cNvGraphicFramePr/>
          <p:nvPr>
            <p:extLst>
              <p:ext uri="{D42A27DB-BD31-4B8C-83A1-F6EECF244321}">
                <p14:modId xmlns:p14="http://schemas.microsoft.com/office/powerpoint/2010/main" val="3537701739"/>
              </p:ext>
            </p:extLst>
          </p:nvPr>
        </p:nvGraphicFramePr>
        <p:xfrm>
          <a:off x="990600" y="1524000"/>
          <a:ext cx="7357533" cy="4741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SBAlogo.jpg"/>
          <p:cNvPicPr>
            <a:picLocks noChangeAspect="1"/>
          </p:cNvPicPr>
          <p:nvPr/>
        </p:nvPicPr>
        <p:blipFill>
          <a:blip r:embed="rId8" cstate="print"/>
          <a:srcRect/>
          <a:stretch>
            <a:fillRect/>
          </a:stretch>
        </p:blipFill>
        <p:spPr bwMode="auto">
          <a:xfrm>
            <a:off x="8077200" y="228600"/>
            <a:ext cx="838200" cy="296863"/>
          </a:xfrm>
          <a:prstGeom prst="rect">
            <a:avLst/>
          </a:prstGeom>
          <a:noFill/>
          <a:ln w="9525">
            <a:noFill/>
            <a:miter lim="800000"/>
            <a:headEnd/>
            <a:tailEnd/>
          </a:ln>
        </p:spPr>
      </p:pic>
      <p:sp>
        <p:nvSpPr>
          <p:cNvPr id="7"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23</a:t>
            </a:fld>
            <a:endParaRPr lang="en-US" dirty="0"/>
          </a:p>
        </p:txBody>
      </p:sp>
    </p:spTree>
    <p:extLst>
      <p:ext uri="{BB962C8B-B14F-4D97-AF65-F5344CB8AC3E}">
        <p14:creationId xmlns:p14="http://schemas.microsoft.com/office/powerpoint/2010/main" val="20245404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286000" y="304800"/>
            <a:ext cx="12268200" cy="533400"/>
          </a:xfrm>
          <a:prstGeom prst="rect">
            <a:avLst/>
          </a:prstGeom>
        </p:spPr>
        <p:txBody>
          <a:bodyPr vert="horz" lIns="91440" tIns="45720" rIns="91440" bIns="45720" rtlCol="0" anchor="ctr">
            <a:noAutofit/>
          </a:bodyPr>
          <a:lstStyle>
            <a:lvl1pPr marL="2003425" indent="0" algn="l" defTabSz="914400" rtl="0" eaLnBrk="1" latinLnBrk="0" hangingPunct="1">
              <a:spcBef>
                <a:spcPct val="0"/>
              </a:spcBef>
              <a:buNone/>
              <a:defRPr sz="2000" kern="1200" baseline="0">
                <a:solidFill>
                  <a:schemeClr val="tx1"/>
                </a:solidFill>
                <a:latin typeface="Arial" pitchFamily="34" charset="0"/>
                <a:ea typeface="+mj-ea"/>
                <a:cs typeface="Arial" pitchFamily="34" charset="0"/>
              </a:defRPr>
            </a:lvl1pPr>
          </a:lstStyle>
          <a:p>
            <a:r>
              <a:rPr lang="en-US" sz="2300" b="1" dirty="0" smtClean="0">
                <a:solidFill>
                  <a:schemeClr val="tx2">
                    <a:lumMod val="60000"/>
                    <a:lumOff val="40000"/>
                  </a:schemeClr>
                </a:solidFill>
                <a:latin typeface="+mj-lt"/>
              </a:rPr>
              <a:t>        </a:t>
            </a:r>
            <a:r>
              <a:rPr lang="en-US" sz="3200" b="1" dirty="0" smtClean="0">
                <a:solidFill>
                  <a:schemeClr val="tx2">
                    <a:lumMod val="60000"/>
                    <a:lumOff val="40000"/>
                  </a:schemeClr>
                </a:solidFill>
                <a:latin typeface="+mj-lt"/>
              </a:rPr>
              <a:t>Employer Shared Responsibility Payments: </a:t>
            </a:r>
          </a:p>
          <a:p>
            <a:r>
              <a:rPr lang="en-US" sz="3200" b="1" dirty="0" smtClean="0">
                <a:solidFill>
                  <a:schemeClr val="tx2">
                    <a:lumMod val="60000"/>
                    <a:lumOff val="40000"/>
                  </a:schemeClr>
                </a:solidFill>
                <a:latin typeface="+mj-lt"/>
              </a:rPr>
              <a:t>      Two Scenarios</a:t>
            </a:r>
            <a:endParaRPr lang="en-US" sz="3200" b="1" dirty="0">
              <a:solidFill>
                <a:schemeClr val="tx2">
                  <a:lumMod val="60000"/>
                  <a:lumOff val="40000"/>
                </a:schemeClr>
              </a:solidFill>
              <a:latin typeface="+mj-lt"/>
            </a:endParaRPr>
          </a:p>
        </p:txBody>
      </p:sp>
      <p:graphicFrame>
        <p:nvGraphicFramePr>
          <p:cNvPr id="6" name="Diagram 5"/>
          <p:cNvGraphicFramePr/>
          <p:nvPr>
            <p:extLst>
              <p:ext uri="{D42A27DB-BD31-4B8C-83A1-F6EECF244321}">
                <p14:modId xmlns:p14="http://schemas.microsoft.com/office/powerpoint/2010/main" val="1896107554"/>
              </p:ext>
            </p:extLst>
          </p:nvPr>
        </p:nvGraphicFramePr>
        <p:xfrm>
          <a:off x="914400" y="1219200"/>
          <a:ext cx="7357533"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SBAlogo.jpg"/>
          <p:cNvPicPr>
            <a:picLocks noChangeAspect="1"/>
          </p:cNvPicPr>
          <p:nvPr/>
        </p:nvPicPr>
        <p:blipFill>
          <a:blip r:embed="rId8" cstate="print"/>
          <a:srcRect/>
          <a:stretch>
            <a:fillRect/>
          </a:stretch>
        </p:blipFill>
        <p:spPr bwMode="auto">
          <a:xfrm>
            <a:off x="8077200" y="228600"/>
            <a:ext cx="838200" cy="296863"/>
          </a:xfrm>
          <a:prstGeom prst="rect">
            <a:avLst/>
          </a:prstGeom>
          <a:noFill/>
          <a:ln w="9525">
            <a:noFill/>
            <a:miter lim="800000"/>
            <a:headEnd/>
            <a:tailEnd/>
          </a:ln>
        </p:spPr>
      </p:pic>
      <p:sp>
        <p:nvSpPr>
          <p:cNvPr id="7"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24</a:t>
            </a:fld>
            <a:endParaRPr lang="en-US" dirty="0"/>
          </a:p>
        </p:txBody>
      </p:sp>
    </p:spTree>
    <p:extLst>
      <p:ext uri="{BB962C8B-B14F-4D97-AF65-F5344CB8AC3E}">
        <p14:creationId xmlns:p14="http://schemas.microsoft.com/office/powerpoint/2010/main" val="35334397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110331"/>
            <a:ext cx="9525000" cy="533400"/>
          </a:xfrm>
        </p:spPr>
        <p:txBody>
          <a:bodyPr>
            <a:noAutofit/>
          </a:bodyPr>
          <a:lstStyle/>
          <a:p>
            <a:r>
              <a:rPr lang="en-US" sz="3200" b="1" dirty="0" smtClean="0">
                <a:solidFill>
                  <a:schemeClr val="tx2">
                    <a:lumMod val="60000"/>
                    <a:lumOff val="40000"/>
                  </a:schemeClr>
                </a:solidFill>
              </a:rPr>
              <a:t>            Employer Shared Responsibility Provisions</a:t>
            </a:r>
            <a:endParaRPr lang="en-US" sz="32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25</a:t>
            </a:fld>
            <a:endParaRPr lang="en-US" dirty="0"/>
          </a:p>
        </p:txBody>
      </p:sp>
      <p:graphicFrame>
        <p:nvGraphicFramePr>
          <p:cNvPr id="7" name="Diagram 6"/>
          <p:cNvGraphicFramePr/>
          <p:nvPr>
            <p:extLst>
              <p:ext uri="{D42A27DB-BD31-4B8C-83A1-F6EECF244321}">
                <p14:modId xmlns:p14="http://schemas.microsoft.com/office/powerpoint/2010/main" val="1385123479"/>
              </p:ext>
            </p:extLst>
          </p:nvPr>
        </p:nvGraphicFramePr>
        <p:xfrm>
          <a:off x="310896" y="838200"/>
          <a:ext cx="8458200" cy="53885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4" descr="SBAlogo.jpg"/>
          <p:cNvPicPr>
            <a:picLocks noChangeAspect="1"/>
          </p:cNvPicPr>
          <p:nvPr/>
        </p:nvPicPr>
        <p:blipFill>
          <a:blip r:embed="rId8"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18584389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itle 1"/>
          <p:cNvSpPr>
            <a:spLocks noGrp="1"/>
          </p:cNvSpPr>
          <p:nvPr/>
        </p:nvSpPr>
        <p:spPr bwMode="auto">
          <a:xfrm>
            <a:off x="-228600" y="457200"/>
            <a:ext cx="10439400" cy="838200"/>
          </a:xfrm>
          <a:prstGeom prst="rect">
            <a:avLst/>
          </a:prstGeom>
          <a:noFill/>
          <a:ln w="9525">
            <a:noFill/>
            <a:miter lim="800000"/>
            <a:headEnd/>
            <a:tailEnd/>
          </a:ln>
        </p:spPr>
        <p:txBody>
          <a:bodyPr anchor="ctr"/>
          <a:lstStyle/>
          <a:p>
            <a:pPr marL="119063" eaLnBrk="0" hangingPunct="0">
              <a:lnSpc>
                <a:spcPts val="2500"/>
              </a:lnSpc>
            </a:pPr>
            <a:r>
              <a:rPr lang="en-US" sz="2300" b="1" dirty="0" smtClean="0">
                <a:solidFill>
                  <a:schemeClr val="accent1"/>
                </a:solidFill>
                <a:latin typeface="Calibri" pitchFamily="34" charset="0"/>
              </a:rPr>
              <a:t>   </a:t>
            </a:r>
            <a:r>
              <a:rPr lang="en-US" sz="3200" b="1" dirty="0" smtClean="0">
                <a:solidFill>
                  <a:schemeClr val="accent1"/>
                </a:solidFill>
                <a:latin typeface="Calibri" pitchFamily="34" charset="0"/>
              </a:rPr>
              <a:t>ACA Offers Strong Incentives for Employers</a:t>
            </a:r>
          </a:p>
          <a:p>
            <a:pPr marL="119063" eaLnBrk="0" hangingPunct="0">
              <a:lnSpc>
                <a:spcPts val="2500"/>
              </a:lnSpc>
            </a:pPr>
            <a:r>
              <a:rPr lang="en-US" sz="3200" b="1" dirty="0" smtClean="0">
                <a:solidFill>
                  <a:schemeClr val="accent1"/>
                </a:solidFill>
                <a:latin typeface="Calibri" pitchFamily="34" charset="0"/>
              </a:rPr>
              <a:t>   to Continue to Offer Coverage</a:t>
            </a:r>
            <a:endParaRPr lang="en-US" sz="3200" b="1" u="sng" dirty="0">
              <a:latin typeface="Calibri" pitchFamily="34" charset="0"/>
            </a:endParaRPr>
          </a:p>
        </p:txBody>
      </p:sp>
      <p:pic>
        <p:nvPicPr>
          <p:cNvPr id="13336" name="Picture 4" descr="SBAlogo.jpg"/>
          <p:cNvPicPr>
            <a:picLocks noChangeAspect="1"/>
          </p:cNvPicPr>
          <p:nvPr/>
        </p:nvPicPr>
        <p:blipFill>
          <a:blip r:embed="rId3" cstate="print"/>
          <a:srcRect/>
          <a:stretch>
            <a:fillRect/>
          </a:stretch>
        </p:blipFill>
        <p:spPr bwMode="auto">
          <a:xfrm>
            <a:off x="8280400" y="228600"/>
            <a:ext cx="838200" cy="296863"/>
          </a:xfrm>
          <a:prstGeom prst="rect">
            <a:avLst/>
          </a:prstGeom>
          <a:noFill/>
          <a:ln w="9525">
            <a:noFill/>
            <a:miter lim="800000"/>
            <a:headEnd/>
            <a:tailEnd/>
          </a:ln>
        </p:spPr>
      </p:pic>
      <p:sp>
        <p:nvSpPr>
          <p:cNvPr id="9" name="TextBox 8"/>
          <p:cNvSpPr txBox="1"/>
          <p:nvPr/>
        </p:nvSpPr>
        <p:spPr>
          <a:xfrm>
            <a:off x="533400" y="1524000"/>
            <a:ext cx="7467600" cy="5396349"/>
          </a:xfrm>
          <a:prstGeom prst="rect">
            <a:avLst/>
          </a:prstGeom>
          <a:noFill/>
        </p:spPr>
        <p:txBody>
          <a:bodyPr wrap="square" rtlCol="0">
            <a:spAutoFit/>
          </a:bodyPr>
          <a:lstStyle/>
          <a:p>
            <a:pPr marL="342900" lvl="0" indent="-342900">
              <a:buFont typeface="Arial"/>
              <a:buChar char="•"/>
            </a:pPr>
            <a:r>
              <a:rPr lang="en-US" sz="2500" dirty="0" smtClean="0"/>
              <a:t>The cost of providing coverage is tax deductible by the employer.  By contrast, employer shared responsibility payments are non-deductible.</a:t>
            </a:r>
          </a:p>
          <a:p>
            <a:pPr lvl="0"/>
            <a:endParaRPr lang="en-US" sz="2500" dirty="0" smtClean="0"/>
          </a:p>
          <a:p>
            <a:pPr marL="342900" lvl="0" indent="-342900">
              <a:buFont typeface="Arial"/>
              <a:buChar char="•"/>
            </a:pPr>
            <a:r>
              <a:rPr lang="en-US" sz="2500" dirty="0" smtClean="0"/>
              <a:t>Employers that offer coverage have greater flexibility to tailor the coverage to provide those benefits most valued by their workforce and will enjoy competitive advantage in recruiting and retaining employees.</a:t>
            </a:r>
          </a:p>
          <a:p>
            <a:pPr lvl="0"/>
            <a:endParaRPr lang="en-US" sz="2300" dirty="0" smtClean="0"/>
          </a:p>
          <a:p>
            <a:pPr marL="342900" lvl="0" indent="-342900">
              <a:buFont typeface="Arial"/>
              <a:buChar char="•"/>
            </a:pPr>
            <a:endParaRPr lang="en-US" sz="2300" dirty="0"/>
          </a:p>
          <a:p>
            <a:pPr lvl="0"/>
            <a:endParaRPr lang="en-US" sz="2300" dirty="0"/>
          </a:p>
          <a:p>
            <a:pPr marL="285750" indent="-285750">
              <a:spcAft>
                <a:spcPts val="1000"/>
              </a:spcAft>
              <a:buFont typeface="Arial" pitchFamily="34" charset="0"/>
              <a:buChar char="•"/>
            </a:pPr>
            <a:endParaRPr lang="en-US" sz="2300" dirty="0" smtClean="0"/>
          </a:p>
          <a:p>
            <a:pPr>
              <a:spcAft>
                <a:spcPts val="1000"/>
              </a:spcAft>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6" name="Slide Number Placeholder 3"/>
          <p:cNvSpPr>
            <a:spLocks noGrp="1"/>
          </p:cNvSpPr>
          <p:nvPr>
            <p:ph type="sldNum" sz="quarter" idx="12"/>
          </p:nvPr>
        </p:nvSpPr>
        <p:spPr>
          <a:xfrm>
            <a:off x="6553200" y="6356350"/>
            <a:ext cx="2133600" cy="365125"/>
          </a:xfrm>
        </p:spPr>
        <p:txBody>
          <a:bodyPr/>
          <a:lstStyle/>
          <a:p>
            <a:fld id="{7DB33521-9000-4013-A41C-FD5143ABE074}" type="slidenum">
              <a:rPr lang="en-US" smtClean="0"/>
              <a:pPr/>
              <a:t>26</a:t>
            </a:fld>
            <a:endParaRPr lang="en-US" dirty="0"/>
          </a:p>
        </p:txBody>
      </p:sp>
    </p:spTree>
    <p:extLst>
      <p:ext uri="{BB962C8B-B14F-4D97-AF65-F5344CB8AC3E}">
        <p14:creationId xmlns:p14="http://schemas.microsoft.com/office/powerpoint/2010/main" val="2315367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661400" cy="762000"/>
          </a:xfrm>
        </p:spPr>
        <p:txBody>
          <a:bodyPr>
            <a:noAutofit/>
          </a:bodyPr>
          <a:lstStyle/>
          <a:p>
            <a:pPr algn="l"/>
            <a:r>
              <a:rPr lang="en-US" sz="3200" b="1" dirty="0" smtClean="0">
                <a:solidFill>
                  <a:schemeClr val="tx2">
                    <a:lumMod val="60000"/>
                    <a:lumOff val="40000"/>
                  </a:schemeClr>
                </a:solidFill>
              </a:rPr>
              <a:t>Self-Employed Business Owners </a:t>
            </a:r>
            <a:br>
              <a:rPr lang="en-US" sz="3200" b="1" dirty="0" smtClean="0">
                <a:solidFill>
                  <a:schemeClr val="tx2">
                    <a:lumMod val="60000"/>
                    <a:lumOff val="40000"/>
                  </a:schemeClr>
                </a:solidFill>
              </a:rPr>
            </a:br>
            <a:r>
              <a:rPr lang="en-US" sz="3200" b="1" dirty="0" smtClean="0">
                <a:solidFill>
                  <a:schemeClr val="tx2">
                    <a:lumMod val="60000"/>
                    <a:lumOff val="40000"/>
                  </a:schemeClr>
                </a:solidFill>
              </a:rPr>
              <a:t>and Health Insurance Coverage</a:t>
            </a:r>
            <a:endParaRPr lang="en-US" sz="3200" b="1" dirty="0">
              <a:solidFill>
                <a:schemeClr val="tx2">
                  <a:lumMod val="60000"/>
                  <a:lumOff val="40000"/>
                </a:schemeClr>
              </a:solidFill>
            </a:endParaRPr>
          </a:p>
        </p:txBody>
      </p:sp>
      <p:sp>
        <p:nvSpPr>
          <p:cNvPr id="3" name="Content Placeholder 2"/>
          <p:cNvSpPr>
            <a:spLocks noGrp="1"/>
          </p:cNvSpPr>
          <p:nvPr>
            <p:ph idx="1"/>
          </p:nvPr>
        </p:nvSpPr>
        <p:spPr>
          <a:xfrm>
            <a:off x="304800" y="1143000"/>
            <a:ext cx="8534400" cy="5334000"/>
          </a:xfrm>
        </p:spPr>
        <p:txBody>
          <a:bodyPr>
            <a:noAutofit/>
          </a:bodyPr>
          <a:lstStyle/>
          <a:p>
            <a:r>
              <a:rPr lang="en-US" sz="2000" u="sng" dirty="0"/>
              <a:t>Starting in </a:t>
            </a:r>
            <a:r>
              <a:rPr lang="en-US" sz="2000" u="sng" dirty="0" smtClean="0"/>
              <a:t>January 2014</a:t>
            </a:r>
            <a:r>
              <a:rPr lang="en-US" sz="2000" dirty="0"/>
              <a:t>, the individual shared responsibility provision calls for each individual to have </a:t>
            </a:r>
            <a:r>
              <a:rPr lang="en-US" sz="2000" b="1" dirty="0"/>
              <a:t>minimum essential health coverage </a:t>
            </a:r>
            <a:r>
              <a:rPr lang="en-US" sz="2000" dirty="0" smtClean="0"/>
              <a:t>for </a:t>
            </a:r>
            <a:r>
              <a:rPr lang="en-US" sz="2000" dirty="0"/>
              <a:t>each month, qualify for an exemption, or make a payment when filing his or her federal income tax return. </a:t>
            </a:r>
          </a:p>
          <a:p>
            <a:r>
              <a:rPr lang="en-US" sz="2000" b="1" dirty="0"/>
              <a:t>Minimum essential coverage </a:t>
            </a:r>
            <a:r>
              <a:rPr lang="en-US" sz="2000" dirty="0"/>
              <a:t>includes employer-sponsored coverage (including COBRA; retiree coverage; employer coverage through spouse), coverage purchased in the individual market, Medicare, Medicaid coverage, Children's Health Insurance Program (CHIP) coverage, Veteran’s health coverage, TRICARE, and others as identified by the Department of Health and Human Services. </a:t>
            </a:r>
          </a:p>
          <a:p>
            <a:r>
              <a:rPr lang="en-US" sz="2000" dirty="0" smtClean="0"/>
              <a:t>Sole </a:t>
            </a:r>
            <a:r>
              <a:rPr lang="en-US" sz="2000" dirty="0"/>
              <a:t>proprietors (business owners without a common law </a:t>
            </a:r>
            <a:r>
              <a:rPr lang="en-US" sz="2000" dirty="0" smtClean="0"/>
              <a:t>employee), though not eligible for </a:t>
            </a:r>
            <a:r>
              <a:rPr lang="en-US" sz="2000" dirty="0"/>
              <a:t>SHOP </a:t>
            </a:r>
            <a:r>
              <a:rPr lang="en-US" sz="2000" dirty="0" smtClean="0"/>
              <a:t>coverage, may purchase coverage through the new individual </a:t>
            </a:r>
            <a:r>
              <a:rPr lang="en-US" sz="2000" b="1" dirty="0" smtClean="0"/>
              <a:t>Health Insurance Marketplaces</a:t>
            </a:r>
            <a:r>
              <a:rPr lang="en-US" sz="2000" dirty="0" smtClean="0"/>
              <a:t> which will open in January 2014, with </a:t>
            </a:r>
            <a:r>
              <a:rPr lang="en-US" sz="2000" dirty="0"/>
              <a:t>enrollment starting  </a:t>
            </a:r>
            <a:r>
              <a:rPr lang="en-US" sz="2000" dirty="0" smtClean="0"/>
              <a:t>October </a:t>
            </a:r>
            <a:r>
              <a:rPr lang="en-US" sz="2000" dirty="0"/>
              <a:t>1, </a:t>
            </a:r>
            <a:r>
              <a:rPr lang="en-US" sz="2000" dirty="0" smtClean="0"/>
              <a:t>2013</a:t>
            </a:r>
            <a:endParaRPr lang="en-US" sz="2000" dirty="0"/>
          </a:p>
          <a:p>
            <a:pPr lvl="1"/>
            <a:r>
              <a:rPr lang="en-US" sz="2000" i="1" dirty="0"/>
              <a:t>Advantage</a:t>
            </a:r>
            <a:r>
              <a:rPr lang="en-US" sz="2000" dirty="0"/>
              <a:t>: </a:t>
            </a:r>
            <a:r>
              <a:rPr lang="en-US" sz="2000" dirty="0" smtClean="0"/>
              <a:t>Individuals may </a:t>
            </a:r>
            <a:r>
              <a:rPr lang="en-US" sz="2000" dirty="0"/>
              <a:t>qualify for individual </a:t>
            </a:r>
            <a:r>
              <a:rPr lang="en-US" sz="2000" b="1" dirty="0"/>
              <a:t>premium tax credits and/or cost sharing reductions </a:t>
            </a:r>
            <a:r>
              <a:rPr lang="en-US" sz="2000" dirty="0"/>
              <a:t>on a sliding scale based on income through the Marketplaces.</a:t>
            </a:r>
          </a:p>
        </p:txBody>
      </p:sp>
      <p:sp>
        <p:nvSpPr>
          <p:cNvPr id="4" name="Slide Number Placeholder 3"/>
          <p:cNvSpPr>
            <a:spLocks noGrp="1"/>
          </p:cNvSpPr>
          <p:nvPr>
            <p:ph type="sldNum" sz="quarter" idx="12"/>
          </p:nvPr>
        </p:nvSpPr>
        <p:spPr/>
        <p:txBody>
          <a:bodyPr/>
          <a:lstStyle/>
          <a:p>
            <a:fld id="{7DB33521-9000-4013-A41C-FD5143ABE074}" type="slidenum">
              <a:rPr lang="en-US" smtClean="0"/>
              <a:pPr/>
              <a:t>27</a:t>
            </a:fld>
            <a:endParaRPr lang="en-US" dirty="0"/>
          </a:p>
        </p:txBody>
      </p:sp>
      <p:pic>
        <p:nvPicPr>
          <p:cNvPr id="7" name="Picture 6"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2191536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7620000" cy="533400"/>
          </a:xfrm>
        </p:spPr>
        <p:txBody>
          <a:bodyPr>
            <a:noAutofit/>
          </a:bodyPr>
          <a:lstStyle/>
          <a:p>
            <a:pPr algn="l"/>
            <a:r>
              <a:rPr lang="en-US" sz="3200" b="1" dirty="0" smtClean="0">
                <a:solidFill>
                  <a:srgbClr val="558ED5"/>
                </a:solidFill>
              </a:rPr>
              <a:t> Other ACA Provisions</a:t>
            </a:r>
            <a:br>
              <a:rPr lang="en-US" sz="3200" b="1" dirty="0" smtClean="0">
                <a:solidFill>
                  <a:srgbClr val="558ED5"/>
                </a:solidFill>
              </a:rPr>
            </a:br>
            <a:r>
              <a:rPr lang="en-US" sz="3200" b="1" dirty="0" smtClean="0">
                <a:solidFill>
                  <a:srgbClr val="558ED5"/>
                </a:solidFill>
              </a:rPr>
              <a:t> Impacting Small Businesses </a:t>
            </a:r>
            <a:endParaRPr lang="en-US" sz="3200" b="1" dirty="0">
              <a:solidFill>
                <a:srgbClr val="558ED5"/>
              </a:solidFill>
            </a:endParaRPr>
          </a:p>
        </p:txBody>
      </p:sp>
      <p:sp>
        <p:nvSpPr>
          <p:cNvPr id="3" name="Content Placeholder 2"/>
          <p:cNvSpPr>
            <a:spLocks noGrp="1"/>
          </p:cNvSpPr>
          <p:nvPr>
            <p:ph idx="1"/>
          </p:nvPr>
        </p:nvSpPr>
        <p:spPr>
          <a:xfrm>
            <a:off x="266700" y="1600200"/>
            <a:ext cx="8229600" cy="4876800"/>
          </a:xfrm>
        </p:spPr>
        <p:txBody>
          <a:bodyPr>
            <a:normAutofit/>
          </a:bodyPr>
          <a:lstStyle/>
          <a:p>
            <a:pPr>
              <a:buFont typeface="Wingdings" pitchFamily="2" charset="2"/>
              <a:buChar char="ü"/>
            </a:pPr>
            <a:r>
              <a:rPr lang="en-US" sz="2600" dirty="0" smtClean="0"/>
              <a:t>Summary of Benefits and Coverage Disclosure Rules </a:t>
            </a:r>
            <a:endParaRPr lang="en-US" sz="2600" dirty="0"/>
          </a:p>
          <a:p>
            <a:pPr marL="0" indent="0">
              <a:buNone/>
            </a:pPr>
            <a:endParaRPr lang="en-US" sz="2600" dirty="0" smtClean="0"/>
          </a:p>
          <a:p>
            <a:pPr>
              <a:buFont typeface="Wingdings" pitchFamily="2" charset="2"/>
              <a:buChar char="ü"/>
            </a:pPr>
            <a:r>
              <a:rPr lang="en-US" sz="2600" dirty="0" smtClean="0"/>
              <a:t>Medical Loss Ratio rebates (commonly referred to as the “80/20” rule)</a:t>
            </a:r>
          </a:p>
          <a:p>
            <a:pPr>
              <a:buFont typeface="Wingdings" pitchFamily="2" charset="2"/>
              <a:buChar char="ü"/>
            </a:pPr>
            <a:endParaRPr lang="en-US" sz="2600" dirty="0" smtClean="0"/>
          </a:p>
          <a:p>
            <a:pPr>
              <a:buFont typeface="Wingdings" pitchFamily="2" charset="2"/>
              <a:buChar char="ü"/>
            </a:pPr>
            <a:r>
              <a:rPr lang="en-US" sz="2600" dirty="0" smtClean="0"/>
              <a:t>W-2 Reporting of Annual Health care costs (unless required to file fewer than 250 W-2s in year prior)</a:t>
            </a:r>
          </a:p>
          <a:p>
            <a:pPr>
              <a:buFont typeface="Wingdings" pitchFamily="2" charset="2"/>
              <a:buChar char="ü"/>
            </a:pPr>
            <a:endParaRPr lang="en-US" sz="2600" dirty="0" smtClean="0"/>
          </a:p>
          <a:p>
            <a:pPr>
              <a:buFont typeface="Wingdings" pitchFamily="2" charset="2"/>
              <a:buChar char="ü"/>
            </a:pPr>
            <a:r>
              <a:rPr lang="en-US" sz="2600" dirty="0" smtClean="0"/>
              <a:t>Annual tax deductible cap for employee contributions to Flexible Spending Accounts is $2,500</a:t>
            </a:r>
          </a:p>
          <a:p>
            <a:pPr marL="0" indent="0">
              <a:buNone/>
            </a:pPr>
            <a:endParaRPr lang="en-US" sz="2800" dirty="0" smtClean="0"/>
          </a:p>
          <a:p>
            <a:pPr>
              <a:buFont typeface="Wingdings" pitchFamily="2" charset="2"/>
              <a:buChar char="ü"/>
            </a:pPr>
            <a:endParaRPr lang="en-US"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28</a:t>
            </a:fld>
            <a:endParaRPr lang="en-US" dirty="0"/>
          </a:p>
        </p:txBody>
      </p:sp>
      <p:pic>
        <p:nvPicPr>
          <p:cNvPr id="7" name="Picture 6"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23472962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14400"/>
            <a:ext cx="8229600" cy="5410200"/>
          </a:xfrm>
        </p:spPr>
        <p:txBody>
          <a:bodyPr>
            <a:normAutofit fontScale="85000" lnSpcReduction="10000"/>
          </a:bodyPr>
          <a:lstStyle/>
          <a:p>
            <a:pPr>
              <a:buFont typeface="Wingdings" pitchFamily="2" charset="2"/>
              <a:buChar char="ü"/>
            </a:pPr>
            <a:r>
              <a:rPr lang="en-US" sz="2600" dirty="0" smtClean="0"/>
              <a:t>Starting in 2014, plans can’t impose waiting periods of more than 90 days for otherwise eligible new hires to begin coverage.</a:t>
            </a:r>
          </a:p>
          <a:p>
            <a:pPr>
              <a:buNone/>
            </a:pPr>
            <a:endParaRPr lang="en-US" sz="2600" dirty="0" smtClean="0"/>
          </a:p>
          <a:p>
            <a:pPr>
              <a:buFont typeface="Wingdings" pitchFamily="2" charset="2"/>
              <a:buChar char="ü"/>
            </a:pPr>
            <a:r>
              <a:rPr lang="en-US" sz="2600" dirty="0" smtClean="0"/>
              <a:t>Starting in 2014, employers may use additional incentives/rewards under workplace wellness programs (e.g. max reward increases to as much as 50% for smoking cessation programs).</a:t>
            </a:r>
          </a:p>
          <a:p>
            <a:pPr>
              <a:buNone/>
            </a:pPr>
            <a:endParaRPr lang="en-US" sz="2600" dirty="0" smtClean="0"/>
          </a:p>
          <a:p>
            <a:pPr>
              <a:buFont typeface="Wingdings" pitchFamily="2" charset="2"/>
              <a:buChar char="ü"/>
            </a:pPr>
            <a:r>
              <a:rPr lang="en-US" sz="2600" dirty="0" smtClean="0"/>
              <a:t>Starting in 2015, employers </a:t>
            </a:r>
            <a:r>
              <a:rPr lang="en-US" sz="2600" dirty="0"/>
              <a:t>with 50 or more full-time </a:t>
            </a:r>
            <a:r>
              <a:rPr lang="en-US" sz="2600" dirty="0" smtClean="0"/>
              <a:t>or FTE employees will have new information </a:t>
            </a:r>
            <a:r>
              <a:rPr lang="en-US" sz="2600" dirty="0"/>
              <a:t>reporting requirements </a:t>
            </a:r>
            <a:r>
              <a:rPr lang="en-US" sz="2600" dirty="0" smtClean="0"/>
              <a:t>detailing health </a:t>
            </a:r>
            <a:r>
              <a:rPr lang="en-US" sz="2600" dirty="0"/>
              <a:t>insurance coverage </a:t>
            </a:r>
            <a:r>
              <a:rPr lang="en-US" sz="2600" dirty="0" smtClean="0"/>
              <a:t>offered.  First reports due 2016.</a:t>
            </a:r>
          </a:p>
          <a:p>
            <a:pPr marL="0" indent="0">
              <a:buNone/>
            </a:pPr>
            <a:endParaRPr lang="en-US" sz="2600" dirty="0"/>
          </a:p>
          <a:p>
            <a:pPr>
              <a:buFont typeface="Wingdings" pitchFamily="2" charset="2"/>
              <a:buChar char="ü"/>
            </a:pPr>
            <a:r>
              <a:rPr lang="en-US" sz="2600" dirty="0" smtClean="0"/>
              <a:t>Also in 2015, there will be new information </a:t>
            </a:r>
            <a:r>
              <a:rPr lang="en-US" sz="2600" dirty="0"/>
              <a:t>reporting requirements for </a:t>
            </a:r>
            <a:r>
              <a:rPr lang="en-US" sz="2600" dirty="0" smtClean="0"/>
              <a:t>issuers </a:t>
            </a:r>
            <a:r>
              <a:rPr lang="en-US" sz="2600" dirty="0"/>
              <a:t>of health insurance coverage – applies to employers of any size that have self-insured health </a:t>
            </a:r>
            <a:r>
              <a:rPr lang="en-US" sz="2600" dirty="0" smtClean="0"/>
              <a:t>plans.  First reports due 2016.</a:t>
            </a:r>
            <a:endParaRPr lang="en-US" sz="2600"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29</a:t>
            </a:fld>
            <a:endParaRPr lang="en-US" dirty="0"/>
          </a:p>
        </p:txBody>
      </p:sp>
      <p:sp>
        <p:nvSpPr>
          <p:cNvPr id="7" name="Title 1"/>
          <p:cNvSpPr txBox="1">
            <a:spLocks/>
          </p:cNvSpPr>
          <p:nvPr/>
        </p:nvSpPr>
        <p:spPr>
          <a:xfrm>
            <a:off x="-1600200" y="152400"/>
            <a:ext cx="9677400" cy="762000"/>
          </a:xfrm>
          <a:prstGeom prst="rect">
            <a:avLst/>
          </a:prstGeom>
        </p:spPr>
        <p:txBody>
          <a:bodyPr vert="horz" lIns="91440" tIns="45720" rIns="91440" bIns="45720" rtlCol="0" anchor="ctr">
            <a:normAutofit/>
          </a:bodyPr>
          <a:lstStyle>
            <a:lvl1pPr marL="2003425" indent="0" algn="l" defTabSz="914400" rtl="0" eaLnBrk="1" latinLnBrk="0" hangingPunct="1">
              <a:spcBef>
                <a:spcPct val="0"/>
              </a:spcBef>
              <a:buNone/>
              <a:defRPr sz="2000" kern="1200" baseline="0">
                <a:solidFill>
                  <a:schemeClr val="tx1"/>
                </a:solidFill>
                <a:latin typeface="Arial" pitchFamily="34" charset="0"/>
                <a:ea typeface="+mj-ea"/>
                <a:cs typeface="Arial" pitchFamily="34" charset="0"/>
              </a:defRPr>
            </a:lvl1pPr>
          </a:lstStyle>
          <a:p>
            <a:r>
              <a:rPr lang="en-US" sz="3200" b="1" dirty="0" smtClean="0">
                <a:solidFill>
                  <a:srgbClr val="558ED5"/>
                </a:solidFill>
                <a:latin typeface="+mn-lt"/>
              </a:rPr>
              <a:t>ACA Provisions Looking Forward</a:t>
            </a:r>
            <a:endParaRPr lang="en-US" sz="3200" dirty="0">
              <a:solidFill>
                <a:srgbClr val="558ED5"/>
              </a:solidFill>
              <a:latin typeface="+mn-lt"/>
            </a:endParaRPr>
          </a:p>
        </p:txBody>
      </p:sp>
      <p:pic>
        <p:nvPicPr>
          <p:cNvPr id="8" name="Picture 7" descr="SBAlogo.jpg"/>
          <p:cNvPicPr>
            <a:picLocks noChangeAspect="1"/>
          </p:cNvPicPr>
          <p:nvPr/>
        </p:nvPicPr>
        <p:blipFill>
          <a:blip r:embed="rId3"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3353006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5943600" cy="914400"/>
          </a:xfrm>
        </p:spPr>
        <p:txBody>
          <a:bodyPr>
            <a:normAutofit fontScale="90000"/>
          </a:bodyPr>
          <a:lstStyle/>
          <a:p>
            <a:pPr algn="ctr"/>
            <a:r>
              <a:rPr lang="en-US" sz="3600" b="1" dirty="0" smtClean="0">
                <a:solidFill>
                  <a:schemeClr val="tx2">
                    <a:lumMod val="60000"/>
                    <a:lumOff val="40000"/>
                  </a:schemeClr>
                </a:solidFill>
              </a:rPr>
              <a:t>Small Business and Health Care</a:t>
            </a:r>
            <a:endParaRPr lang="en-US" sz="36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3</a:t>
            </a:fld>
            <a:endParaRPr lang="en-US" dirty="0"/>
          </a:p>
        </p:txBody>
      </p:sp>
      <p:sp>
        <p:nvSpPr>
          <p:cNvPr id="3" name="TextBox 2"/>
          <p:cNvSpPr txBox="1"/>
          <p:nvPr/>
        </p:nvSpPr>
        <p:spPr>
          <a:xfrm>
            <a:off x="1447800" y="2133600"/>
            <a:ext cx="6172200" cy="3046988"/>
          </a:xfrm>
          <a:prstGeom prst="rect">
            <a:avLst/>
          </a:prstGeom>
          <a:noFill/>
          <a:ln>
            <a:solidFill>
              <a:schemeClr val="tx1"/>
            </a:solidFill>
          </a:ln>
        </p:spPr>
        <p:txBody>
          <a:bodyPr wrap="square" rtlCol="0">
            <a:spAutoFit/>
          </a:bodyPr>
          <a:lstStyle/>
          <a:p>
            <a:r>
              <a:rPr lang="en-US" sz="3200" dirty="0"/>
              <a:t>A</a:t>
            </a:r>
            <a:r>
              <a:rPr lang="en-US" sz="3200" dirty="0" smtClean="0"/>
              <a:t>ccording to the National Federation of Independent Business, since 1986 the </a:t>
            </a:r>
            <a:r>
              <a:rPr lang="en-US" sz="3200" b="1" dirty="0" smtClean="0"/>
              <a:t>NUMBER ONE </a:t>
            </a:r>
            <a:r>
              <a:rPr lang="en-US" sz="3200" dirty="0" smtClean="0"/>
              <a:t>concern for Small Businesses every year has been access to </a:t>
            </a:r>
            <a:r>
              <a:rPr lang="en-US" sz="3200" b="1" dirty="0" smtClean="0"/>
              <a:t>AFFORDABLE HEALTH CARE.</a:t>
            </a:r>
            <a:endParaRPr lang="en-US" sz="3200" b="1" dirty="0"/>
          </a:p>
        </p:txBody>
      </p:sp>
      <p:pic>
        <p:nvPicPr>
          <p:cNvPr id="7" name="Picture 4" descr="SBAlogo.jpg"/>
          <p:cNvPicPr>
            <a:picLocks noChangeAspect="1"/>
          </p:cNvPicPr>
          <p:nvPr/>
        </p:nvPicPr>
        <p:blipFill>
          <a:blip r:embed="rId3" cstate="print"/>
          <a:srcRect/>
          <a:stretch>
            <a:fillRect/>
          </a:stretch>
        </p:blipFill>
        <p:spPr bwMode="auto">
          <a:xfrm>
            <a:off x="7848600" y="304800"/>
            <a:ext cx="838200" cy="296863"/>
          </a:xfrm>
          <a:prstGeom prst="rect">
            <a:avLst/>
          </a:prstGeom>
          <a:noFill/>
          <a:ln w="9525">
            <a:noFill/>
            <a:miter lim="800000"/>
            <a:headEnd/>
            <a:tailEnd/>
          </a:ln>
        </p:spPr>
      </p:pic>
    </p:spTree>
    <p:extLst>
      <p:ext uri="{BB962C8B-B14F-4D97-AF65-F5344CB8AC3E}">
        <p14:creationId xmlns:p14="http://schemas.microsoft.com/office/powerpoint/2010/main" val="2170548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144463"/>
            <a:ext cx="8763000" cy="762000"/>
          </a:xfrm>
        </p:spPr>
        <p:txBody>
          <a:bodyPr>
            <a:normAutofit/>
          </a:bodyPr>
          <a:lstStyle/>
          <a:p>
            <a:r>
              <a:rPr lang="en-US" sz="3200" b="1" dirty="0" smtClean="0">
                <a:solidFill>
                  <a:srgbClr val="558ED5"/>
                </a:solidFill>
              </a:rPr>
              <a:t>Small Business Resources</a:t>
            </a:r>
            <a:endParaRPr lang="en-US" sz="3200" dirty="0">
              <a:solidFill>
                <a:srgbClr val="558ED5"/>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30</a:t>
            </a:fld>
            <a:endParaRPr lang="en-US" dirty="0"/>
          </a:p>
        </p:txBody>
      </p:sp>
      <p:graphicFrame>
        <p:nvGraphicFramePr>
          <p:cNvPr id="7" name="Diagram 6"/>
          <p:cNvGraphicFramePr/>
          <p:nvPr>
            <p:extLst>
              <p:ext uri="{D42A27DB-BD31-4B8C-83A1-F6EECF244321}">
                <p14:modId xmlns:p14="http://schemas.microsoft.com/office/powerpoint/2010/main" val="817442916"/>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4" descr="SBAlogo.jpg"/>
          <p:cNvPicPr>
            <a:picLocks noChangeAspect="1"/>
          </p:cNvPicPr>
          <p:nvPr/>
        </p:nvPicPr>
        <p:blipFill>
          <a:blip r:embed="rId8" cstate="print"/>
          <a:srcRect/>
          <a:stretch>
            <a:fillRect/>
          </a:stretch>
        </p:blipFill>
        <p:spPr bwMode="auto">
          <a:xfrm>
            <a:off x="8077200" y="228600"/>
            <a:ext cx="838200" cy="296863"/>
          </a:xfrm>
          <a:prstGeom prst="rect">
            <a:avLst/>
          </a:prstGeom>
          <a:noFill/>
          <a:ln w="9525">
            <a:noFill/>
            <a:miter lim="800000"/>
            <a:headEnd/>
            <a:tailEnd/>
          </a:ln>
        </p:spPr>
      </p:pic>
    </p:spTree>
    <p:extLst>
      <p:ext uri="{BB962C8B-B14F-4D97-AF65-F5344CB8AC3E}">
        <p14:creationId xmlns:p14="http://schemas.microsoft.com/office/powerpoint/2010/main" val="191345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Columbus Ohio District Office</a:t>
            </a:r>
            <a:endParaRPr lang="en-US" dirty="0"/>
          </a:p>
        </p:txBody>
      </p:sp>
      <p:sp>
        <p:nvSpPr>
          <p:cNvPr id="3" name="Content Placeholder 2"/>
          <p:cNvSpPr>
            <a:spLocks noGrp="1"/>
          </p:cNvSpPr>
          <p:nvPr>
            <p:ph idx="1"/>
          </p:nvPr>
        </p:nvSpPr>
        <p:spPr>
          <a:xfrm>
            <a:off x="204788" y="1589850"/>
            <a:ext cx="8685212" cy="4652755"/>
          </a:xfrm>
        </p:spPr>
        <p:txBody>
          <a:bodyPr/>
          <a:lstStyle/>
          <a:p>
            <a:pPr marL="0" indent="0" algn="ctr">
              <a:buNone/>
            </a:pPr>
            <a:r>
              <a:rPr lang="en-US" sz="2800" b="1" dirty="0" smtClean="0"/>
              <a:t>Barry D. Peel</a:t>
            </a:r>
            <a:endParaRPr lang="en-US" sz="2800" b="1" dirty="0"/>
          </a:p>
          <a:p>
            <a:pPr marL="0" indent="0" algn="ctr">
              <a:buNone/>
            </a:pPr>
            <a:r>
              <a:rPr lang="en-US" sz="2400" dirty="0" smtClean="0"/>
              <a:t>Economic Development Specialist, </a:t>
            </a:r>
          </a:p>
          <a:p>
            <a:pPr marL="0" indent="0" algn="ctr">
              <a:buNone/>
            </a:pPr>
            <a:r>
              <a:rPr lang="en-US" sz="2800" dirty="0" smtClean="0"/>
              <a:t>U.S</a:t>
            </a:r>
            <a:r>
              <a:rPr lang="en-US" sz="2800" dirty="0"/>
              <a:t>. Small Business Administration</a:t>
            </a:r>
          </a:p>
          <a:p>
            <a:pPr marL="0" indent="0" algn="ctr">
              <a:buNone/>
            </a:pPr>
            <a:r>
              <a:rPr lang="en-US" sz="2800" dirty="0" smtClean="0"/>
              <a:t>401 N. Front St., Suite 200</a:t>
            </a:r>
            <a:endParaRPr lang="en-US" sz="2800" dirty="0"/>
          </a:p>
          <a:p>
            <a:pPr marL="0" indent="0" algn="ctr">
              <a:buNone/>
            </a:pPr>
            <a:r>
              <a:rPr lang="en-US" sz="2800" dirty="0" smtClean="0"/>
              <a:t>Columbus, OH 43215</a:t>
            </a:r>
            <a:endParaRPr lang="en-US" sz="2800" dirty="0"/>
          </a:p>
          <a:p>
            <a:pPr marL="0" indent="0" algn="ctr">
              <a:buNone/>
            </a:pPr>
            <a:r>
              <a:rPr lang="en-US" sz="2800" dirty="0" smtClean="0"/>
              <a:t>(614) 469-6860 ext</a:t>
            </a:r>
            <a:r>
              <a:rPr lang="en-US" sz="2800" dirty="0"/>
              <a:t>. </a:t>
            </a:r>
            <a:r>
              <a:rPr lang="en-US" sz="2800" dirty="0" smtClean="0"/>
              <a:t>276</a:t>
            </a:r>
            <a:endParaRPr lang="en-US" sz="2800" dirty="0"/>
          </a:p>
          <a:p>
            <a:pPr marL="0" indent="0" algn="ctr">
              <a:buNone/>
            </a:pPr>
            <a:r>
              <a:rPr lang="en-US" sz="2800" dirty="0" smtClean="0"/>
              <a:t>Barry.peel@sba.gov</a:t>
            </a:r>
            <a:endParaRPr lang="en-US" sz="2800" dirty="0"/>
          </a:p>
          <a:p>
            <a:pPr algn="ctr">
              <a:buNone/>
            </a:pPr>
            <a:r>
              <a:rPr lang="en-US" sz="2800" dirty="0" smtClean="0"/>
              <a:t>www.sba.gov/oh/columbus</a:t>
            </a:r>
            <a:endParaRPr lang="en-US" dirty="0" smtClean="0"/>
          </a:p>
          <a:p>
            <a:endParaRPr lang="en-US" dirty="0"/>
          </a:p>
        </p:txBody>
      </p:sp>
      <p:sp>
        <p:nvSpPr>
          <p:cNvPr id="5" name="Footer Placeholder 4"/>
          <p:cNvSpPr>
            <a:spLocks noGrp="1"/>
          </p:cNvSpPr>
          <p:nvPr>
            <p:ph type="ftr" sz="quarter" idx="11"/>
          </p:nvPr>
        </p:nvSpPr>
        <p:spPr/>
        <p:txBody>
          <a:bodyPr/>
          <a:lstStyle/>
          <a:p>
            <a:pPr algn="ctr">
              <a:defRPr/>
            </a:pPr>
            <a:r>
              <a:rPr lang="en-US" sz="2000" dirty="0" smtClean="0"/>
              <a:t>www.sba.gov</a:t>
            </a:r>
            <a:endParaRPr lang="en-US" sz="2000" dirty="0"/>
          </a:p>
        </p:txBody>
      </p:sp>
    </p:spTree>
    <p:extLst>
      <p:ext uri="{BB962C8B-B14F-4D97-AF65-F5344CB8AC3E}">
        <p14:creationId xmlns:p14="http://schemas.microsoft.com/office/powerpoint/2010/main" val="21964550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04800"/>
            <a:ext cx="8229600" cy="914400"/>
          </a:xfrm>
        </p:spPr>
        <p:txBody>
          <a:bodyPr>
            <a:noAutofit/>
          </a:bodyPr>
          <a:lstStyle/>
          <a:p>
            <a:pPr algn="ctr"/>
            <a:r>
              <a:rPr lang="en-US" sz="3200" b="1" dirty="0" smtClean="0">
                <a:solidFill>
                  <a:schemeClr val="tx2">
                    <a:lumMod val="60000"/>
                    <a:lumOff val="40000"/>
                  </a:schemeClr>
                </a:solidFill>
              </a:rPr>
              <a:t>Affordable Care Act</a:t>
            </a:r>
            <a:endParaRPr lang="en-US" sz="32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4</a:t>
            </a:fld>
            <a:endParaRPr lang="en-US" dirty="0"/>
          </a:p>
        </p:txBody>
      </p:sp>
      <p:sp>
        <p:nvSpPr>
          <p:cNvPr id="3" name="TextBox 2"/>
          <p:cNvSpPr txBox="1"/>
          <p:nvPr/>
        </p:nvSpPr>
        <p:spPr>
          <a:xfrm>
            <a:off x="1066800" y="1981200"/>
            <a:ext cx="7162800" cy="3539430"/>
          </a:xfrm>
          <a:prstGeom prst="rect">
            <a:avLst/>
          </a:prstGeom>
          <a:noFill/>
          <a:ln>
            <a:solidFill>
              <a:schemeClr val="tx1"/>
            </a:solidFill>
          </a:ln>
        </p:spPr>
        <p:txBody>
          <a:bodyPr wrap="square" rtlCol="0">
            <a:spAutoFit/>
          </a:bodyPr>
          <a:lstStyle/>
          <a:p>
            <a:r>
              <a:rPr lang="en-US" sz="3200" dirty="0"/>
              <a:t>Currently, small businesses </a:t>
            </a:r>
            <a:r>
              <a:rPr lang="en-US" sz="3200" dirty="0" smtClean="0"/>
              <a:t>pay </a:t>
            </a:r>
            <a:r>
              <a:rPr lang="en-US" sz="3200" dirty="0"/>
              <a:t>on average 18% more than big businesses for health </a:t>
            </a:r>
            <a:r>
              <a:rPr lang="en-US" sz="3200" dirty="0" smtClean="0"/>
              <a:t>insurance.  The </a:t>
            </a:r>
            <a:r>
              <a:rPr lang="en-US" sz="3200" dirty="0"/>
              <a:t>Affordable Care Act (ACA) will help small businesses by lowering premium </a:t>
            </a:r>
            <a:r>
              <a:rPr lang="en-US" sz="3200" dirty="0" smtClean="0"/>
              <a:t>cost growth </a:t>
            </a:r>
            <a:r>
              <a:rPr lang="en-US" sz="3200" dirty="0"/>
              <a:t>and increasing access to quality, affordable health </a:t>
            </a:r>
            <a:r>
              <a:rPr lang="en-US" sz="3200" dirty="0" smtClean="0"/>
              <a:t>insurance.</a:t>
            </a:r>
            <a:endParaRPr lang="en-US" sz="3000" b="1" dirty="0"/>
          </a:p>
        </p:txBody>
      </p:sp>
      <p:pic>
        <p:nvPicPr>
          <p:cNvPr id="7" name="Picture 4" descr="SBAlogo.jpg"/>
          <p:cNvPicPr>
            <a:picLocks noChangeAspect="1"/>
          </p:cNvPicPr>
          <p:nvPr/>
        </p:nvPicPr>
        <p:blipFill>
          <a:blip r:embed="rId3" cstate="print"/>
          <a:srcRect/>
          <a:stretch>
            <a:fillRect/>
          </a:stretch>
        </p:blipFill>
        <p:spPr bwMode="auto">
          <a:xfrm>
            <a:off x="7848600" y="304800"/>
            <a:ext cx="838200" cy="296863"/>
          </a:xfrm>
          <a:prstGeom prst="rect">
            <a:avLst/>
          </a:prstGeom>
          <a:noFill/>
          <a:ln w="9525">
            <a:noFill/>
            <a:miter lim="800000"/>
            <a:headEnd/>
            <a:tailEnd/>
          </a:ln>
        </p:spPr>
      </p:pic>
    </p:spTree>
    <p:extLst>
      <p:ext uri="{BB962C8B-B14F-4D97-AF65-F5344CB8AC3E}">
        <p14:creationId xmlns:p14="http://schemas.microsoft.com/office/powerpoint/2010/main" val="1710424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nvSpPr>
        <p:spPr bwMode="auto">
          <a:xfrm>
            <a:off x="-990600" y="228600"/>
            <a:ext cx="9753600" cy="690562"/>
          </a:xfrm>
          <a:prstGeom prst="rect">
            <a:avLst/>
          </a:prstGeom>
          <a:noFill/>
          <a:ln w="9525">
            <a:noFill/>
            <a:miter lim="800000"/>
            <a:headEnd/>
            <a:tailEnd/>
          </a:ln>
        </p:spPr>
        <p:txBody>
          <a:bodyPr anchor="ctr"/>
          <a:lstStyle/>
          <a:p>
            <a:pPr marL="119063" eaLnBrk="0" hangingPunct="0">
              <a:lnSpc>
                <a:spcPts val="2500"/>
              </a:lnSpc>
            </a:pPr>
            <a:r>
              <a:rPr lang="en-US" sz="3000" b="1" i="1" dirty="0" smtClean="0">
                <a:solidFill>
                  <a:schemeClr val="accent1"/>
                </a:solidFill>
                <a:latin typeface="Calibri" pitchFamily="34" charset="0"/>
              </a:rPr>
              <a:t>  </a:t>
            </a:r>
            <a:r>
              <a:rPr lang="en-US" sz="3000" b="1" dirty="0" smtClean="0">
                <a:solidFill>
                  <a:schemeClr val="accent1"/>
                </a:solidFill>
                <a:latin typeface="Calibri" pitchFamily="34" charset="0"/>
              </a:rPr>
              <a:t>          ACA Reduces Premium Cost Growth and </a:t>
            </a:r>
            <a:br>
              <a:rPr lang="en-US" sz="3000" b="1" dirty="0" smtClean="0">
                <a:solidFill>
                  <a:schemeClr val="accent1"/>
                </a:solidFill>
                <a:latin typeface="Calibri" pitchFamily="34" charset="0"/>
              </a:rPr>
            </a:br>
            <a:r>
              <a:rPr lang="en-US" sz="3000" b="1" dirty="0" smtClean="0">
                <a:solidFill>
                  <a:schemeClr val="accent1"/>
                </a:solidFill>
                <a:latin typeface="Calibri" pitchFamily="34" charset="0"/>
              </a:rPr>
              <a:t>            Increases Access to Affordable Care</a:t>
            </a:r>
            <a:endParaRPr lang="en-US" sz="3000" b="1" u="sng" dirty="0">
              <a:latin typeface="Calibri" pitchFamily="34" charset="0"/>
            </a:endParaRPr>
          </a:p>
        </p:txBody>
      </p:sp>
      <p:sp>
        <p:nvSpPr>
          <p:cNvPr id="16" name="Rounded Rectangle 15"/>
          <p:cNvSpPr/>
          <p:nvPr/>
        </p:nvSpPr>
        <p:spPr bwMode="auto">
          <a:xfrm>
            <a:off x="3694177" y="1198981"/>
            <a:ext cx="5357058" cy="5323739"/>
          </a:xfrm>
          <a:prstGeom prst="roundRect">
            <a:avLst>
              <a:gd name="adj" fmla="val 5338"/>
            </a:avLst>
          </a:prstGeom>
          <a:solidFill>
            <a:schemeClr val="bg1">
              <a:lumMod val="85000"/>
            </a:schemeClr>
          </a:solidFill>
          <a:ln w="12700" cap="flat" cmpd="sng" algn="ctr">
            <a:noFill/>
            <a:prstDash val="solid"/>
            <a:round/>
            <a:headEnd type="none" w="sm" len="sm"/>
            <a:tailEnd type="none" w="sm" len="sm"/>
          </a:ln>
          <a:effectLst/>
        </p:spPr>
        <p:txBody>
          <a:bodyPr anchor="ctr"/>
          <a:lstStyle/>
          <a:p>
            <a:pPr algn="ctr" eaLnBrk="0" hangingPunct="0">
              <a:defRPr/>
            </a:pPr>
            <a:endParaRPr lang="en-US" sz="2500" b="1" i="1" dirty="0">
              <a:solidFill>
                <a:schemeClr val="bg1"/>
              </a:solidFill>
              <a:latin typeface="+mj-lt"/>
              <a:ea typeface="ＭＳ Ｐゴシック" pitchFamily="48" charset="-128"/>
            </a:endParaRPr>
          </a:p>
        </p:txBody>
      </p:sp>
      <p:pic>
        <p:nvPicPr>
          <p:cNvPr id="14346" name="Picture 4" descr="SBAlogo.jpg"/>
          <p:cNvPicPr>
            <a:picLocks noChangeAspect="1"/>
          </p:cNvPicPr>
          <p:nvPr/>
        </p:nvPicPr>
        <p:blipFill>
          <a:blip r:embed="rId3" cstate="print"/>
          <a:srcRect/>
          <a:stretch>
            <a:fillRect/>
          </a:stretch>
        </p:blipFill>
        <p:spPr bwMode="auto">
          <a:xfrm>
            <a:off x="8153400" y="228600"/>
            <a:ext cx="838200" cy="296863"/>
          </a:xfrm>
          <a:prstGeom prst="rect">
            <a:avLst/>
          </a:prstGeom>
          <a:noFill/>
          <a:ln w="9525">
            <a:noFill/>
            <a:miter lim="800000"/>
            <a:headEnd/>
            <a:tailEnd/>
          </a:ln>
        </p:spPr>
      </p:pic>
      <p:sp>
        <p:nvSpPr>
          <p:cNvPr id="14" name="Pentagon 13"/>
          <p:cNvSpPr/>
          <p:nvPr/>
        </p:nvSpPr>
        <p:spPr>
          <a:xfrm>
            <a:off x="225356" y="1264297"/>
            <a:ext cx="3371284" cy="5213287"/>
          </a:xfrm>
          <a:prstGeom prst="homePlate">
            <a:avLst>
              <a:gd name="adj" fmla="val 13611"/>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tx1"/>
              </a:solidFill>
            </a:endParaRPr>
          </a:p>
        </p:txBody>
      </p:sp>
      <p:sp>
        <p:nvSpPr>
          <p:cNvPr id="19" name="TextBox 18"/>
          <p:cNvSpPr txBox="1"/>
          <p:nvPr/>
        </p:nvSpPr>
        <p:spPr>
          <a:xfrm>
            <a:off x="241300" y="1264297"/>
            <a:ext cx="3072946" cy="923330"/>
          </a:xfrm>
          <a:prstGeom prst="rect">
            <a:avLst/>
          </a:prstGeom>
          <a:noFill/>
        </p:spPr>
        <p:txBody>
          <a:bodyPr wrap="square" rtlCol="0">
            <a:spAutoFit/>
          </a:bodyPr>
          <a:lstStyle/>
          <a:p>
            <a:pPr>
              <a:spcAft>
                <a:spcPts val="1000"/>
              </a:spcAft>
            </a:pPr>
            <a:r>
              <a:rPr lang="en-US" b="1" dirty="0" smtClean="0">
                <a:latin typeface="+mn-lt"/>
              </a:rPr>
              <a:t>Before ACA, Small Employers Faced Many Obstacles to Covering Workers</a:t>
            </a:r>
            <a:endParaRPr lang="en-US" dirty="0" smtClean="0">
              <a:latin typeface="+mn-lt"/>
            </a:endParaRPr>
          </a:p>
        </p:txBody>
      </p:sp>
      <p:sp>
        <p:nvSpPr>
          <p:cNvPr id="20" name="TextBox 19"/>
          <p:cNvSpPr txBox="1"/>
          <p:nvPr/>
        </p:nvSpPr>
        <p:spPr>
          <a:xfrm>
            <a:off x="3819821" y="1168818"/>
            <a:ext cx="5315712" cy="2431435"/>
          </a:xfrm>
          <a:prstGeom prst="rect">
            <a:avLst/>
          </a:prstGeom>
          <a:noFill/>
        </p:spPr>
        <p:txBody>
          <a:bodyPr wrap="square" rtlCol="0">
            <a:spAutoFit/>
          </a:bodyPr>
          <a:lstStyle/>
          <a:p>
            <a:pPr marL="173038" indent="-173038">
              <a:spcAft>
                <a:spcPts val="800"/>
              </a:spcAft>
            </a:pPr>
            <a:r>
              <a:rPr lang="en-US" b="1" dirty="0" smtClean="0"/>
              <a:t>Today, under ACA, insurance companies:</a:t>
            </a:r>
          </a:p>
          <a:p>
            <a:pPr marL="342900" indent="-342900">
              <a:spcAft>
                <a:spcPts val="800"/>
              </a:spcAft>
              <a:buFont typeface="Arial"/>
              <a:buChar char="•"/>
            </a:pPr>
            <a:r>
              <a:rPr lang="en-US" sz="1600" dirty="0" smtClean="0"/>
              <a:t>Face limits on administrative spending. Most </a:t>
            </a:r>
            <a:r>
              <a:rPr lang="en-US" sz="1600" dirty="0"/>
              <a:t>insurers </a:t>
            </a:r>
            <a:r>
              <a:rPr lang="en-US" sz="1600" dirty="0" smtClean="0"/>
              <a:t>must now </a:t>
            </a:r>
            <a:r>
              <a:rPr lang="en-US" sz="1600" dirty="0"/>
              <a:t>spend at least 80 percent of consumers’ premium dollars on actual medical </a:t>
            </a:r>
            <a:r>
              <a:rPr lang="en-US" sz="1600" dirty="0" smtClean="0"/>
              <a:t>care </a:t>
            </a:r>
          </a:p>
          <a:p>
            <a:pPr marL="342900" indent="-342900">
              <a:spcAft>
                <a:spcPts val="800"/>
              </a:spcAft>
              <a:buFont typeface="Arial"/>
              <a:buChar char="•"/>
            </a:pPr>
            <a:r>
              <a:rPr lang="en-US" sz="1600" dirty="0" smtClean="0"/>
              <a:t>Must disclose and justify proposed rate hikes of 10% or more, which states </a:t>
            </a:r>
            <a:r>
              <a:rPr lang="en-US" sz="1600" dirty="0"/>
              <a:t>, or the federal government, may </a:t>
            </a:r>
            <a:r>
              <a:rPr lang="en-US" sz="1600" dirty="0" smtClean="0"/>
              <a:t>review </a:t>
            </a:r>
          </a:p>
          <a:p>
            <a:pPr marL="173038" indent="-173038">
              <a:spcAft>
                <a:spcPts val="800"/>
              </a:spcAft>
            </a:pPr>
            <a:r>
              <a:rPr lang="en-US" b="1" dirty="0" smtClean="0"/>
              <a:t>Starting in 2014, insurance companies: </a:t>
            </a:r>
            <a:endParaRPr lang="en-US" dirty="0" smtClean="0">
              <a:latin typeface="+mj-lt"/>
            </a:endParaRPr>
          </a:p>
        </p:txBody>
      </p:sp>
      <p:sp>
        <p:nvSpPr>
          <p:cNvPr id="23" name="Slide Number Placeholder 25"/>
          <p:cNvSpPr txBox="1">
            <a:spLocks/>
          </p:cNvSpPr>
          <p:nvPr/>
        </p:nvSpPr>
        <p:spPr>
          <a:xfrm>
            <a:off x="8839200" y="6534150"/>
            <a:ext cx="2133600" cy="365125"/>
          </a:xfrm>
          <a:prstGeom prst="rect">
            <a:avLst/>
          </a:prstGeom>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fld id="{80DEA049-1FC8-4E41-BDF2-594BACFFB2C6}" type="slidenum">
              <a:rPr kumimoji="0" lang="en-US" sz="1200" b="0" i="0" u="none" strike="noStrike" kern="1200" cap="none" spc="0" normalizeH="0" baseline="0" noProof="0" smtClean="0">
                <a:ln>
                  <a:noFill/>
                </a:ln>
                <a:solidFill>
                  <a:schemeClr val="tx1"/>
                </a:solidFill>
                <a:effectLst/>
                <a:uLnTx/>
                <a:uFillTx/>
                <a:latin typeface="Calibri" pitchFamily="34" charset="0"/>
                <a:ea typeface="ＭＳ Ｐゴシック" pitchFamily="34" charset="-128"/>
                <a:cs typeface="+mn-cs"/>
              </a:rPr>
              <a:pPr marL="0" marR="0" lvl="0" indent="0" algn="l" defTabSz="457200" rtl="0" eaLnBrk="1" fontAlgn="base" latinLnBrk="0" hangingPunct="1">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endParaRPr>
          </a:p>
        </p:txBody>
      </p:sp>
      <p:sp>
        <p:nvSpPr>
          <p:cNvPr id="10" name="TextBox 9"/>
          <p:cNvSpPr txBox="1"/>
          <p:nvPr/>
        </p:nvSpPr>
        <p:spPr>
          <a:xfrm>
            <a:off x="225356" y="2216492"/>
            <a:ext cx="3072946" cy="4806444"/>
          </a:xfrm>
          <a:prstGeom prst="rect">
            <a:avLst/>
          </a:prstGeom>
          <a:noFill/>
        </p:spPr>
        <p:txBody>
          <a:bodyPr wrap="square" rtlCol="0">
            <a:spAutoFit/>
          </a:bodyPr>
          <a:lstStyle/>
          <a:p>
            <a:pPr marL="285750" indent="-285750">
              <a:spcAft>
                <a:spcPts val="1000"/>
              </a:spcAft>
              <a:buFont typeface="Arial" pitchFamily="34" charset="0"/>
              <a:buChar char="•"/>
            </a:pPr>
            <a:r>
              <a:rPr lang="en-US" sz="1600" dirty="0" smtClean="0"/>
              <a:t>Too few choices</a:t>
            </a:r>
          </a:p>
          <a:p>
            <a:pPr marL="285750" indent="-285750">
              <a:spcAft>
                <a:spcPts val="1000"/>
              </a:spcAft>
              <a:buFont typeface="Arial" pitchFamily="34" charset="0"/>
              <a:buChar char="•"/>
            </a:pPr>
            <a:r>
              <a:rPr lang="en-US" sz="1600" dirty="0" smtClean="0"/>
              <a:t>Higher premiums and unpredictable rate increases </a:t>
            </a:r>
          </a:p>
          <a:p>
            <a:pPr marL="285750" indent="-285750">
              <a:spcAft>
                <a:spcPts val="1000"/>
              </a:spcAft>
              <a:buFont typeface="Arial" pitchFamily="34" charset="0"/>
              <a:buChar char="•"/>
            </a:pPr>
            <a:r>
              <a:rPr lang="en-US" sz="1600" dirty="0" smtClean="0"/>
              <a:t>Higher rates for groups with women, older workers &amp; those with chronic health concerns or high-cost illnesses, in most states</a:t>
            </a:r>
          </a:p>
          <a:p>
            <a:pPr marL="285750" indent="-285750">
              <a:spcAft>
                <a:spcPts val="1000"/>
              </a:spcAft>
              <a:buFont typeface="Arial" pitchFamily="34" charset="0"/>
              <a:buChar char="•"/>
            </a:pPr>
            <a:r>
              <a:rPr lang="en-US" sz="1600" dirty="0" smtClean="0"/>
              <a:t>Waiting periods or no coverage for individuals with Pre-Existing Conditions</a:t>
            </a:r>
          </a:p>
          <a:p>
            <a:pPr>
              <a:spcAft>
                <a:spcPts val="1000"/>
              </a:spcAft>
            </a:pPr>
            <a:endParaRPr lang="en-US" dirty="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13" name="TextBox 12"/>
          <p:cNvSpPr txBox="1"/>
          <p:nvPr/>
        </p:nvSpPr>
        <p:spPr>
          <a:xfrm>
            <a:off x="3832521" y="3124200"/>
            <a:ext cx="5106988" cy="4657685"/>
          </a:xfrm>
          <a:prstGeom prst="rect">
            <a:avLst/>
          </a:prstGeom>
          <a:noFill/>
        </p:spPr>
        <p:txBody>
          <a:bodyPr wrap="square" rtlCol="0">
            <a:spAutoFit/>
          </a:bodyPr>
          <a:lstStyle/>
          <a:p>
            <a:pPr marL="285750" indent="-285750">
              <a:spcAft>
                <a:spcPts val="1000"/>
              </a:spcAft>
              <a:buFont typeface="Arial" pitchFamily="34" charset="0"/>
              <a:buChar char="•"/>
            </a:pPr>
            <a:endParaRPr lang="en-US" sz="1600" dirty="0" smtClean="0"/>
          </a:p>
          <a:p>
            <a:pPr marL="285750" indent="-285750">
              <a:spcAft>
                <a:spcPts val="1000"/>
              </a:spcAft>
              <a:buFont typeface="Arial" pitchFamily="34" charset="0"/>
              <a:buChar char="•"/>
            </a:pPr>
            <a:r>
              <a:rPr lang="en-US" sz="1600" dirty="0" smtClean="0"/>
              <a:t>Can’t charge higher rates or deny coverage because of a chronic or pre-existing condition</a:t>
            </a:r>
          </a:p>
          <a:p>
            <a:pPr marL="285750" indent="-285750">
              <a:spcAft>
                <a:spcPts val="1000"/>
              </a:spcAft>
              <a:buFont typeface="Arial" pitchFamily="34" charset="0"/>
              <a:buChar char="•"/>
            </a:pPr>
            <a:r>
              <a:rPr lang="en-US" sz="1600" dirty="0" smtClean="0"/>
              <a:t>Can’t charge higher rates for women, and face limits on charging additional premiums for older employees</a:t>
            </a:r>
          </a:p>
          <a:p>
            <a:pPr marL="285750" indent="-285750">
              <a:spcAft>
                <a:spcPts val="1000"/>
              </a:spcAft>
              <a:buFont typeface="Arial" pitchFamily="34" charset="0"/>
              <a:buChar char="•"/>
            </a:pPr>
            <a:r>
              <a:rPr lang="en-US" sz="1600" dirty="0" smtClean="0"/>
              <a:t>Will pool risks </a:t>
            </a:r>
            <a:r>
              <a:rPr lang="en-US" sz="1600" dirty="0"/>
              <a:t>across small groups creating larger pools like large businesses</a:t>
            </a:r>
            <a:endParaRPr lang="en-US" sz="1600" dirty="0" smtClean="0"/>
          </a:p>
          <a:p>
            <a:pPr marL="285750" indent="-285750">
              <a:spcAft>
                <a:spcPts val="1000"/>
              </a:spcAft>
              <a:buFont typeface="Arial" pitchFamily="34" charset="0"/>
              <a:buChar char="•"/>
            </a:pPr>
            <a:r>
              <a:rPr lang="en-US" sz="1600" dirty="0"/>
              <a:t>Must not have annual dollar limits on coverage</a:t>
            </a:r>
          </a:p>
          <a:p>
            <a:pPr marL="285750" indent="-285750">
              <a:spcAft>
                <a:spcPts val="1000"/>
              </a:spcAft>
              <a:buFont typeface="Arial" pitchFamily="34" charset="0"/>
              <a:buChar char="•"/>
            </a:pPr>
            <a:r>
              <a:rPr lang="en-US" sz="1600" dirty="0" smtClean="0"/>
              <a:t>Must offer plans that provide a core package of “Essential Health Benefits” equal to typical employer </a:t>
            </a:r>
            <a:r>
              <a:rPr lang="en-US" sz="1600" dirty="0"/>
              <a:t>plans </a:t>
            </a:r>
            <a:r>
              <a:rPr lang="en-US" sz="1600" dirty="0" smtClean="0"/>
              <a:t>in </a:t>
            </a:r>
            <a:r>
              <a:rPr lang="en-US" sz="1600" dirty="0"/>
              <a:t>the state</a:t>
            </a:r>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latin typeface="+mn-lt"/>
            </a:endParaRPr>
          </a:p>
        </p:txBody>
      </p:sp>
    </p:spTree>
    <p:extLst>
      <p:ext uri="{BB962C8B-B14F-4D97-AF65-F5344CB8AC3E}">
        <p14:creationId xmlns:p14="http://schemas.microsoft.com/office/powerpoint/2010/main" val="127162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nvSpPr>
        <p:spPr bwMode="auto">
          <a:xfrm>
            <a:off x="-190500" y="304800"/>
            <a:ext cx="9334500" cy="690562"/>
          </a:xfrm>
          <a:prstGeom prst="rect">
            <a:avLst/>
          </a:prstGeom>
          <a:noFill/>
          <a:ln w="9525">
            <a:noFill/>
            <a:miter lim="800000"/>
            <a:headEnd/>
            <a:tailEnd/>
          </a:ln>
        </p:spPr>
        <p:txBody>
          <a:bodyPr anchor="ctr"/>
          <a:lstStyle/>
          <a:p>
            <a:pPr marL="119063" eaLnBrk="0" hangingPunct="0"/>
            <a:r>
              <a:rPr lang="en-US" sz="3000" b="1" dirty="0" smtClean="0">
                <a:solidFill>
                  <a:schemeClr val="accent1"/>
                </a:solidFill>
                <a:latin typeface="Calibri" pitchFamily="34" charset="0"/>
              </a:rPr>
              <a:t>    ACA Reduces Premium Cost Growth and </a:t>
            </a:r>
            <a:br>
              <a:rPr lang="en-US" sz="3000" b="1" dirty="0" smtClean="0">
                <a:solidFill>
                  <a:schemeClr val="accent1"/>
                </a:solidFill>
                <a:latin typeface="Calibri" pitchFamily="34" charset="0"/>
              </a:rPr>
            </a:br>
            <a:r>
              <a:rPr lang="en-US" sz="3000" b="1" dirty="0" smtClean="0">
                <a:solidFill>
                  <a:schemeClr val="accent1"/>
                </a:solidFill>
                <a:latin typeface="Calibri" pitchFamily="34" charset="0"/>
              </a:rPr>
              <a:t>    Increases Access to Affordable Care</a:t>
            </a:r>
            <a:endParaRPr lang="en-US" sz="3000" b="1" dirty="0">
              <a:solidFill>
                <a:schemeClr val="accent1"/>
              </a:solidFill>
              <a:latin typeface="Calibri" pitchFamily="34" charset="0"/>
            </a:endParaRPr>
          </a:p>
        </p:txBody>
      </p:sp>
      <p:sp>
        <p:nvSpPr>
          <p:cNvPr id="16" name="Rounded Rectangle 15"/>
          <p:cNvSpPr/>
          <p:nvPr/>
        </p:nvSpPr>
        <p:spPr bwMode="auto">
          <a:xfrm>
            <a:off x="3694177" y="1198981"/>
            <a:ext cx="5357058" cy="5323739"/>
          </a:xfrm>
          <a:prstGeom prst="roundRect">
            <a:avLst>
              <a:gd name="adj" fmla="val 5338"/>
            </a:avLst>
          </a:prstGeom>
          <a:solidFill>
            <a:schemeClr val="bg1">
              <a:lumMod val="85000"/>
            </a:schemeClr>
          </a:solidFill>
          <a:ln w="12700" cap="flat" cmpd="sng" algn="ctr">
            <a:noFill/>
            <a:prstDash val="solid"/>
            <a:round/>
            <a:headEnd type="none" w="sm" len="sm"/>
            <a:tailEnd type="none" w="sm" len="sm"/>
          </a:ln>
          <a:effectLst/>
        </p:spPr>
        <p:txBody>
          <a:bodyPr anchor="ctr"/>
          <a:lstStyle/>
          <a:p>
            <a:pPr algn="ctr" eaLnBrk="0" hangingPunct="0">
              <a:defRPr/>
            </a:pPr>
            <a:endParaRPr lang="en-US" sz="2500" b="1" i="1" dirty="0">
              <a:solidFill>
                <a:schemeClr val="bg1"/>
              </a:solidFill>
              <a:latin typeface="+mj-lt"/>
              <a:ea typeface="ＭＳ Ｐゴシック" pitchFamily="48" charset="-128"/>
            </a:endParaRPr>
          </a:p>
        </p:txBody>
      </p:sp>
      <p:pic>
        <p:nvPicPr>
          <p:cNvPr id="14346"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
        <p:nvSpPr>
          <p:cNvPr id="14" name="Pentagon 13"/>
          <p:cNvSpPr/>
          <p:nvPr/>
        </p:nvSpPr>
        <p:spPr>
          <a:xfrm>
            <a:off x="225356" y="1264297"/>
            <a:ext cx="3371284" cy="5213287"/>
          </a:xfrm>
          <a:prstGeom prst="homePlate">
            <a:avLst>
              <a:gd name="adj" fmla="val 13611"/>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tx1"/>
              </a:solidFill>
            </a:endParaRPr>
          </a:p>
        </p:txBody>
      </p:sp>
      <p:sp>
        <p:nvSpPr>
          <p:cNvPr id="23" name="Slide Number Placeholder 25"/>
          <p:cNvSpPr txBox="1">
            <a:spLocks/>
          </p:cNvSpPr>
          <p:nvPr/>
        </p:nvSpPr>
        <p:spPr>
          <a:xfrm>
            <a:off x="8839200" y="6534150"/>
            <a:ext cx="2133600" cy="365125"/>
          </a:xfrm>
          <a:prstGeom prst="rect">
            <a:avLst/>
          </a:prstGeom>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fld id="{80DEA049-1FC8-4E41-BDF2-594BACFFB2C6}" type="slidenum">
              <a:rPr kumimoji="0" lang="en-US" sz="1200" b="0" i="0" u="none" strike="noStrike" kern="1200" cap="none" spc="0" normalizeH="0" baseline="0" noProof="0" smtClean="0">
                <a:ln>
                  <a:noFill/>
                </a:ln>
                <a:solidFill>
                  <a:schemeClr val="tx1"/>
                </a:solidFill>
                <a:effectLst/>
                <a:uLnTx/>
                <a:uFillTx/>
                <a:latin typeface="Calibri" pitchFamily="34" charset="0"/>
                <a:ea typeface="ＭＳ Ｐゴシック" pitchFamily="34" charset="-128"/>
                <a:cs typeface="+mn-cs"/>
              </a:rPr>
              <a:pPr marL="0" marR="0" lvl="0" indent="0" algn="l" defTabSz="457200" rtl="0" eaLnBrk="1" fontAlgn="base" latinLnBrk="0" hangingPunct="1">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endParaRPr>
          </a:p>
        </p:txBody>
      </p:sp>
      <p:sp>
        <p:nvSpPr>
          <p:cNvPr id="10" name="TextBox 9"/>
          <p:cNvSpPr txBox="1"/>
          <p:nvPr/>
        </p:nvSpPr>
        <p:spPr>
          <a:xfrm>
            <a:off x="239713" y="1848036"/>
            <a:ext cx="3072946" cy="4247317"/>
          </a:xfrm>
          <a:prstGeom prst="rect">
            <a:avLst/>
          </a:prstGeom>
          <a:noFill/>
        </p:spPr>
        <p:txBody>
          <a:bodyPr wrap="square" rtlCol="0">
            <a:spAutoFit/>
          </a:bodyPr>
          <a:lstStyle/>
          <a:p>
            <a:pPr marL="285750" indent="-285750">
              <a:spcAft>
                <a:spcPts val="1000"/>
              </a:spcAft>
              <a:buFont typeface="Arial" pitchFamily="34" charset="0"/>
              <a:buChar char="•"/>
            </a:pPr>
            <a:endParaRPr lang="en-US" sz="2400" dirty="0" smtClean="0"/>
          </a:p>
          <a:p>
            <a:pPr marL="285750" indent="-285750">
              <a:spcAft>
                <a:spcPts val="1000"/>
              </a:spcAft>
              <a:buFont typeface="Arial" pitchFamily="34" charset="0"/>
              <a:buChar char="•"/>
            </a:pPr>
            <a:endParaRPr lang="en-US" sz="2400" dirty="0"/>
          </a:p>
          <a:p>
            <a:pPr algn="ctr">
              <a:spcAft>
                <a:spcPts val="1000"/>
              </a:spcAft>
            </a:pPr>
            <a:r>
              <a:rPr lang="en-US" sz="1900" dirty="0" smtClean="0"/>
              <a:t>The Affordable Care Act increases access to affordable, quality health care for the self-employed and small businesses</a:t>
            </a:r>
          </a:p>
          <a:p>
            <a:pPr>
              <a:spcAft>
                <a:spcPts val="1000"/>
              </a:spcAft>
            </a:pPr>
            <a:endParaRPr lang="en-US" dirty="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13" name="TextBox 12"/>
          <p:cNvSpPr txBox="1"/>
          <p:nvPr/>
        </p:nvSpPr>
        <p:spPr>
          <a:xfrm>
            <a:off x="3819212" y="1822421"/>
            <a:ext cx="5106988" cy="5073184"/>
          </a:xfrm>
          <a:prstGeom prst="rect">
            <a:avLst/>
          </a:prstGeom>
          <a:noFill/>
        </p:spPr>
        <p:txBody>
          <a:bodyPr wrap="square" rtlCol="0">
            <a:spAutoFit/>
          </a:bodyPr>
          <a:lstStyle/>
          <a:p>
            <a:pPr marL="285750" indent="-285750">
              <a:spcAft>
                <a:spcPts val="1000"/>
              </a:spcAft>
              <a:buFont typeface="Arial" pitchFamily="34" charset="0"/>
              <a:buChar char="•"/>
            </a:pPr>
            <a:r>
              <a:rPr lang="en-US" sz="1900" b="1" dirty="0" smtClean="0"/>
              <a:t>Since 2010, eligible small </a:t>
            </a:r>
            <a:r>
              <a:rPr lang="en-US" sz="1900" b="1" dirty="0"/>
              <a:t>businesses can get </a:t>
            </a:r>
            <a:r>
              <a:rPr lang="en-US" sz="1900" b="1" dirty="0" smtClean="0"/>
              <a:t>tax </a:t>
            </a:r>
            <a:r>
              <a:rPr lang="en-US" sz="1900" b="1" dirty="0"/>
              <a:t>credits worth up to 35 percent</a:t>
            </a:r>
            <a:r>
              <a:rPr lang="en-US" sz="1900" dirty="0"/>
              <a:t> of </a:t>
            </a:r>
            <a:r>
              <a:rPr lang="en-US" sz="1900" dirty="0" smtClean="0"/>
              <a:t>their premium contribution to </a:t>
            </a:r>
            <a:r>
              <a:rPr lang="en-US" sz="1900" dirty="0"/>
              <a:t>help them pay for health insurance. </a:t>
            </a:r>
            <a:r>
              <a:rPr lang="en-US" sz="1900" dirty="0" smtClean="0"/>
              <a:t> About </a:t>
            </a:r>
            <a:r>
              <a:rPr lang="en-US" sz="1900" dirty="0"/>
              <a:t>360,000 </a:t>
            </a:r>
            <a:r>
              <a:rPr lang="en-US" sz="1900" dirty="0" smtClean="0"/>
              <a:t>businesses and business owners who </a:t>
            </a:r>
            <a:r>
              <a:rPr lang="en-US" sz="1900" dirty="0"/>
              <a:t>provide health insurance </a:t>
            </a:r>
            <a:r>
              <a:rPr lang="en-US" sz="1900" dirty="0" smtClean="0"/>
              <a:t>received </a:t>
            </a:r>
            <a:r>
              <a:rPr lang="en-US" sz="1900" dirty="0"/>
              <a:t>the tax credit in </a:t>
            </a:r>
            <a:r>
              <a:rPr lang="en-US" sz="1900" dirty="0" smtClean="0"/>
              <a:t>2011. </a:t>
            </a:r>
          </a:p>
          <a:p>
            <a:pPr marL="285750" indent="-285750">
              <a:spcAft>
                <a:spcPts val="1000"/>
              </a:spcAft>
              <a:buFont typeface="Arial" pitchFamily="34" charset="0"/>
              <a:buChar char="•"/>
            </a:pPr>
            <a:r>
              <a:rPr lang="en-US" sz="1900" b="1" dirty="0" smtClean="0"/>
              <a:t>Better options through new Health Insurance Marketplaces</a:t>
            </a:r>
            <a:r>
              <a:rPr lang="en-US" sz="1900" dirty="0" smtClean="0"/>
              <a:t>: Starting January 1, 2014, the self-employed and small businesses will have access to a range of affordable health care options no matter where they are located.</a:t>
            </a:r>
            <a:endParaRPr lang="en-US" sz="1900" dirty="0"/>
          </a:p>
          <a:p>
            <a:pPr marL="285750" indent="-285750">
              <a:spcAft>
                <a:spcPts val="1000"/>
              </a:spcAft>
              <a:buFont typeface="Arial" pitchFamily="34" charset="0"/>
              <a:buChar char="•"/>
            </a:pPr>
            <a:endParaRPr lang="en-US" sz="1900" dirty="0"/>
          </a:p>
          <a:p>
            <a:pPr>
              <a:spcAft>
                <a:spcPts val="1000"/>
              </a:spcAft>
            </a:pPr>
            <a:endParaRPr lang="en-US" dirty="0" smtClean="0"/>
          </a:p>
          <a:p>
            <a:pPr marL="285750" indent="-285750">
              <a:spcAft>
                <a:spcPts val="1000"/>
              </a:spcAft>
              <a:buFont typeface="Arial" pitchFamily="34" charset="0"/>
              <a:buChar char="•"/>
            </a:pPr>
            <a:endParaRPr lang="en-US" dirty="0" smtClean="0"/>
          </a:p>
          <a:p>
            <a:pPr marL="285750" indent="-285750">
              <a:spcAft>
                <a:spcPts val="1000"/>
              </a:spcAft>
              <a:buFont typeface="Arial" pitchFamily="34" charset="0"/>
              <a:buChar char="•"/>
            </a:pPr>
            <a:endParaRPr lang="en-US" dirty="0" smtClean="0">
              <a:latin typeface="+mn-lt"/>
            </a:endParaRPr>
          </a:p>
        </p:txBody>
      </p:sp>
    </p:spTree>
    <p:extLst>
      <p:ext uri="{BB962C8B-B14F-4D97-AF65-F5344CB8AC3E}">
        <p14:creationId xmlns:p14="http://schemas.microsoft.com/office/powerpoint/2010/main" val="3190682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nvSpPr>
        <p:spPr bwMode="auto">
          <a:xfrm>
            <a:off x="0" y="228600"/>
            <a:ext cx="9144000" cy="609600"/>
          </a:xfrm>
          <a:prstGeom prst="rect">
            <a:avLst/>
          </a:prstGeom>
          <a:noFill/>
          <a:ln w="9525">
            <a:noFill/>
            <a:miter lim="800000"/>
            <a:headEnd/>
            <a:tailEnd/>
          </a:ln>
        </p:spPr>
        <p:txBody>
          <a:bodyPr anchor="ctr"/>
          <a:lstStyle/>
          <a:p>
            <a:pPr marL="119063" eaLnBrk="0" hangingPunct="0"/>
            <a:r>
              <a:rPr lang="en-US" sz="3000" b="1" dirty="0" smtClean="0">
                <a:solidFill>
                  <a:schemeClr val="accent1"/>
                </a:solidFill>
                <a:latin typeface="Calibri" pitchFamily="34" charset="0"/>
              </a:rPr>
              <a:t>Health Care Insurance Reforms Are Making</a:t>
            </a:r>
            <a:br>
              <a:rPr lang="en-US" sz="3000" b="1" dirty="0" smtClean="0">
                <a:solidFill>
                  <a:schemeClr val="accent1"/>
                </a:solidFill>
                <a:latin typeface="Calibri" pitchFamily="34" charset="0"/>
              </a:rPr>
            </a:br>
            <a:r>
              <a:rPr lang="en-US" sz="3000" b="1" dirty="0" smtClean="0">
                <a:solidFill>
                  <a:schemeClr val="accent1"/>
                </a:solidFill>
                <a:latin typeface="Calibri" pitchFamily="34" charset="0"/>
              </a:rPr>
              <a:t> a Difference for All Americans</a:t>
            </a:r>
            <a:endParaRPr lang="en-US" sz="3000" b="1" dirty="0">
              <a:solidFill>
                <a:schemeClr val="accent1"/>
              </a:solidFill>
              <a:latin typeface="Calibri" pitchFamily="34" charset="0"/>
            </a:endParaRPr>
          </a:p>
        </p:txBody>
      </p:sp>
      <p:sp>
        <p:nvSpPr>
          <p:cNvPr id="16" name="Rounded Rectangle 15"/>
          <p:cNvSpPr/>
          <p:nvPr/>
        </p:nvSpPr>
        <p:spPr bwMode="auto">
          <a:xfrm>
            <a:off x="3276600" y="990600"/>
            <a:ext cx="5774635" cy="5726112"/>
          </a:xfrm>
          <a:prstGeom prst="roundRect">
            <a:avLst>
              <a:gd name="adj" fmla="val 5338"/>
            </a:avLst>
          </a:prstGeom>
          <a:solidFill>
            <a:schemeClr val="bg1">
              <a:lumMod val="85000"/>
            </a:schemeClr>
          </a:solidFill>
          <a:ln w="12700" cap="flat" cmpd="sng" algn="ctr">
            <a:noFill/>
            <a:prstDash val="solid"/>
            <a:round/>
            <a:headEnd type="none" w="sm" len="sm"/>
            <a:tailEnd type="none" w="sm" len="sm"/>
          </a:ln>
          <a:effectLst/>
        </p:spPr>
        <p:txBody>
          <a:bodyPr anchor="ctr"/>
          <a:lstStyle/>
          <a:p>
            <a:pPr algn="ctr" eaLnBrk="0" hangingPunct="0">
              <a:defRPr/>
            </a:pPr>
            <a:endParaRPr lang="en-US" sz="2500" b="1" i="1" dirty="0">
              <a:solidFill>
                <a:schemeClr val="bg1"/>
              </a:solidFill>
              <a:latin typeface="+mj-lt"/>
              <a:ea typeface="ＭＳ Ｐゴシック" pitchFamily="48" charset="-128"/>
            </a:endParaRPr>
          </a:p>
        </p:txBody>
      </p:sp>
      <p:pic>
        <p:nvPicPr>
          <p:cNvPr id="14346" name="Picture 4" descr="SBAlogo.jpg"/>
          <p:cNvPicPr>
            <a:picLocks noChangeAspect="1"/>
          </p:cNvPicPr>
          <p:nvPr/>
        </p:nvPicPr>
        <p:blipFill>
          <a:blip r:embed="rId3" cstate="print"/>
          <a:srcRect/>
          <a:stretch>
            <a:fillRect/>
          </a:stretch>
        </p:blipFill>
        <p:spPr bwMode="auto">
          <a:xfrm>
            <a:off x="7785100" y="115886"/>
            <a:ext cx="838200" cy="296863"/>
          </a:xfrm>
          <a:prstGeom prst="rect">
            <a:avLst/>
          </a:prstGeom>
          <a:noFill/>
          <a:ln w="9525">
            <a:noFill/>
            <a:miter lim="800000"/>
            <a:headEnd/>
            <a:tailEnd/>
          </a:ln>
        </p:spPr>
      </p:pic>
      <p:sp>
        <p:nvSpPr>
          <p:cNvPr id="14" name="Pentagon 13"/>
          <p:cNvSpPr/>
          <p:nvPr/>
        </p:nvSpPr>
        <p:spPr>
          <a:xfrm>
            <a:off x="239713" y="977900"/>
            <a:ext cx="2915693" cy="5726111"/>
          </a:xfrm>
          <a:prstGeom prst="homePlate">
            <a:avLst>
              <a:gd name="adj" fmla="val 13611"/>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tx1"/>
              </a:solidFill>
            </a:endParaRPr>
          </a:p>
        </p:txBody>
      </p:sp>
      <p:sp>
        <p:nvSpPr>
          <p:cNvPr id="23" name="Slide Number Placeholder 25"/>
          <p:cNvSpPr txBox="1">
            <a:spLocks/>
          </p:cNvSpPr>
          <p:nvPr/>
        </p:nvSpPr>
        <p:spPr>
          <a:xfrm>
            <a:off x="8839200" y="6534150"/>
            <a:ext cx="2133600" cy="365125"/>
          </a:xfrm>
          <a:prstGeom prst="rect">
            <a:avLst/>
          </a:prstGeom>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fld id="{80DEA049-1FC8-4E41-BDF2-594BACFFB2C6}" type="slidenum">
              <a:rPr kumimoji="0" lang="en-US" sz="1200" b="0" i="0" u="none" strike="noStrike" kern="1200" cap="none" spc="0" normalizeH="0" baseline="0" noProof="0" smtClean="0">
                <a:ln>
                  <a:noFill/>
                </a:ln>
                <a:solidFill>
                  <a:schemeClr val="tx1"/>
                </a:solidFill>
                <a:effectLst/>
                <a:uLnTx/>
                <a:uFillTx/>
                <a:latin typeface="Calibri" pitchFamily="34" charset="0"/>
                <a:ea typeface="ＭＳ Ｐゴシック" pitchFamily="34" charset="-128"/>
                <a:cs typeface="+mn-cs"/>
              </a:rPr>
              <a:pPr marL="0" marR="0" lvl="0" indent="0" algn="l" defTabSz="457200" rtl="0" eaLnBrk="1" fontAlgn="base" latinLnBrk="0" hangingPunct="1">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schemeClr val="tx1"/>
              </a:solidFill>
              <a:effectLst/>
              <a:uLnTx/>
              <a:uFillTx/>
              <a:latin typeface="Calibri" pitchFamily="34" charset="0"/>
              <a:ea typeface="ＭＳ Ｐゴシック" pitchFamily="34" charset="-128"/>
              <a:cs typeface="+mn-cs"/>
            </a:endParaRPr>
          </a:p>
        </p:txBody>
      </p:sp>
      <p:sp>
        <p:nvSpPr>
          <p:cNvPr id="10" name="TextBox 9"/>
          <p:cNvSpPr txBox="1"/>
          <p:nvPr/>
        </p:nvSpPr>
        <p:spPr>
          <a:xfrm>
            <a:off x="95160" y="1848035"/>
            <a:ext cx="3072946" cy="4324261"/>
          </a:xfrm>
          <a:prstGeom prst="rect">
            <a:avLst/>
          </a:prstGeom>
          <a:noFill/>
        </p:spPr>
        <p:txBody>
          <a:bodyPr wrap="square" rtlCol="0">
            <a:spAutoFit/>
          </a:bodyPr>
          <a:lstStyle/>
          <a:p>
            <a:pPr marL="285750" indent="-285750">
              <a:spcAft>
                <a:spcPts val="1000"/>
              </a:spcAft>
              <a:buFont typeface="Arial" pitchFamily="34" charset="0"/>
              <a:buChar char="•"/>
            </a:pPr>
            <a:endParaRPr lang="en-US" sz="2400" dirty="0" smtClean="0"/>
          </a:p>
          <a:p>
            <a:pPr marL="285750" indent="-285750">
              <a:spcAft>
                <a:spcPts val="1000"/>
              </a:spcAft>
              <a:buFont typeface="Arial" pitchFamily="34" charset="0"/>
              <a:buChar char="•"/>
            </a:pPr>
            <a:endParaRPr lang="en-US" sz="2400" dirty="0"/>
          </a:p>
          <a:p>
            <a:pPr algn="ctr">
              <a:spcAft>
                <a:spcPts val="1000"/>
              </a:spcAft>
            </a:pPr>
            <a:r>
              <a:rPr lang="en-US" sz="1500" dirty="0" smtClean="0"/>
              <a:t>The Affordable Care Act is </a:t>
            </a:r>
            <a:br>
              <a:rPr lang="en-US" sz="1500" dirty="0" smtClean="0"/>
            </a:br>
            <a:r>
              <a:rPr lang="en-US" sz="1500" dirty="0" smtClean="0"/>
              <a:t>already making a </a:t>
            </a:r>
            <a:r>
              <a:rPr lang="en-US" sz="1500" dirty="0"/>
              <a:t>difference for all </a:t>
            </a:r>
            <a:r>
              <a:rPr lang="en-US" sz="1500" dirty="0" smtClean="0"/>
              <a:t>Americans by offering strong consumer protections, </a:t>
            </a:r>
            <a:br>
              <a:rPr lang="en-US" sz="1500" dirty="0" smtClean="0"/>
            </a:br>
            <a:r>
              <a:rPr lang="en-US" sz="1500" dirty="0" smtClean="0"/>
              <a:t>improving quality and lowering </a:t>
            </a:r>
            <a:br>
              <a:rPr lang="en-US" sz="1500" dirty="0" smtClean="0"/>
            </a:br>
            <a:r>
              <a:rPr lang="en-US" sz="1500" dirty="0" smtClean="0"/>
              <a:t>costs, and increasing access to affordable care</a:t>
            </a:r>
          </a:p>
          <a:p>
            <a:pPr>
              <a:spcAft>
                <a:spcPts val="1000"/>
              </a:spcAft>
            </a:pPr>
            <a:endParaRPr lang="en-US" dirty="0"/>
          </a:p>
          <a:p>
            <a:pPr marL="285750" indent="-285750">
              <a:spcAft>
                <a:spcPts val="1000"/>
              </a:spcAft>
              <a:buFont typeface="Arial" pitchFamily="34" charset="0"/>
              <a:buChar char="•"/>
            </a:pPr>
            <a:endParaRPr lang="en-US" dirty="0" smtClean="0"/>
          </a:p>
          <a:p>
            <a:pPr>
              <a:spcAft>
                <a:spcPts val="1000"/>
              </a:spcAft>
            </a:pPr>
            <a:endParaRPr lang="en-US" dirty="0" smtClean="0"/>
          </a:p>
          <a:p>
            <a:pPr marL="285750" indent="-285750">
              <a:spcAft>
                <a:spcPts val="1000"/>
              </a:spcAft>
              <a:buFont typeface="Arial" pitchFamily="34" charset="0"/>
              <a:buChar char="•"/>
            </a:pPr>
            <a:endParaRPr lang="en-US" dirty="0" smtClean="0">
              <a:latin typeface="+mn-lt"/>
            </a:endParaRPr>
          </a:p>
        </p:txBody>
      </p:sp>
      <p:sp>
        <p:nvSpPr>
          <p:cNvPr id="13" name="TextBox 12"/>
          <p:cNvSpPr txBox="1"/>
          <p:nvPr/>
        </p:nvSpPr>
        <p:spPr>
          <a:xfrm>
            <a:off x="3238500" y="965200"/>
            <a:ext cx="5812736" cy="5647700"/>
          </a:xfrm>
          <a:prstGeom prst="rect">
            <a:avLst/>
          </a:prstGeom>
          <a:noFill/>
        </p:spPr>
        <p:txBody>
          <a:bodyPr wrap="square" rtlCol="0">
            <a:spAutoFit/>
          </a:bodyPr>
          <a:lstStyle/>
          <a:p>
            <a:pPr marL="285750" indent="-285750">
              <a:spcAft>
                <a:spcPts val="1000"/>
              </a:spcAft>
              <a:buFont typeface="Arial" pitchFamily="34" charset="0"/>
              <a:buChar char="•"/>
            </a:pPr>
            <a:r>
              <a:rPr lang="en-US" sz="1400" b="1" dirty="0" smtClean="0"/>
              <a:t>6.6 </a:t>
            </a:r>
            <a:r>
              <a:rPr lang="en-US" sz="1400" b="1" dirty="0"/>
              <a:t>Million Young Adults Have Coverage Through Parents’ Plans</a:t>
            </a:r>
            <a:r>
              <a:rPr lang="en-US" sz="1400" dirty="0"/>
              <a:t>: 6.6 million young adults, including 3.1 million who were previously uninsured, </a:t>
            </a:r>
            <a:r>
              <a:rPr lang="en-US" sz="1400" dirty="0" smtClean="0"/>
              <a:t>now have </a:t>
            </a:r>
            <a:r>
              <a:rPr lang="en-US" sz="1400" dirty="0"/>
              <a:t>health coverage through </a:t>
            </a:r>
            <a:r>
              <a:rPr lang="en-US" sz="1400" dirty="0" smtClean="0"/>
              <a:t>provision </a:t>
            </a:r>
            <a:r>
              <a:rPr lang="en-US" sz="1400" dirty="0"/>
              <a:t>allowing young adults to stay on </a:t>
            </a:r>
            <a:r>
              <a:rPr lang="en-US" sz="1400" dirty="0" smtClean="0"/>
              <a:t>parent’s plan </a:t>
            </a:r>
            <a:r>
              <a:rPr lang="en-US" sz="1400" dirty="0"/>
              <a:t>until their 26th </a:t>
            </a:r>
            <a:r>
              <a:rPr lang="en-US" sz="1400" dirty="0" smtClean="0"/>
              <a:t>birthday</a:t>
            </a:r>
            <a:endParaRPr lang="en-US" sz="1400" dirty="0"/>
          </a:p>
          <a:p>
            <a:pPr marL="285750" indent="-285750">
              <a:spcAft>
                <a:spcPts val="1000"/>
              </a:spcAft>
              <a:buFont typeface="Arial" pitchFamily="34" charset="0"/>
              <a:buChar char="•"/>
            </a:pPr>
            <a:r>
              <a:rPr lang="en-US" sz="1400" b="1" dirty="0" smtClean="0"/>
              <a:t>17 Million Children Cannot Be Denied Coverage Due to A Pre-existing Condition, </a:t>
            </a:r>
            <a:r>
              <a:rPr lang="en-US" sz="1400" dirty="0" smtClean="0"/>
              <a:t>and in 2014, 129 </a:t>
            </a:r>
            <a:r>
              <a:rPr lang="en-US" sz="1400" dirty="0"/>
              <a:t>million Americans </a:t>
            </a:r>
            <a:r>
              <a:rPr lang="en-US" sz="1400" dirty="0" smtClean="0"/>
              <a:t>with pre-existing conditions cannot be denied coverage or charged more</a:t>
            </a:r>
            <a:endParaRPr lang="en-US" sz="1400" dirty="0"/>
          </a:p>
          <a:p>
            <a:pPr marL="285750" indent="-285750">
              <a:spcAft>
                <a:spcPts val="1000"/>
              </a:spcAft>
              <a:buFont typeface="Arial" pitchFamily="34" charset="0"/>
              <a:buChar char="•"/>
            </a:pPr>
            <a:r>
              <a:rPr lang="en-US" sz="1400" b="1" dirty="0" smtClean="0"/>
              <a:t>15 Million Americans Can No Longer Be Dropped by Their Insurance Companies</a:t>
            </a:r>
            <a:r>
              <a:rPr lang="en-US" sz="1400" dirty="0" smtClean="0"/>
              <a:t>: Without ACA, the insurance industry could return to retroactively canceling coverage for a sick patient based on an unintentional mistake in their paperwork</a:t>
            </a:r>
          </a:p>
          <a:p>
            <a:pPr marL="285750" indent="-285750">
              <a:buFont typeface="Arial" pitchFamily="34" charset="0"/>
              <a:buChar char="•"/>
            </a:pPr>
            <a:r>
              <a:rPr lang="en-US" sz="1400" b="1" dirty="0"/>
              <a:t>6.1 million seniors saved over $5.7 billion for prescription drugs:</a:t>
            </a:r>
            <a:r>
              <a:rPr lang="en-US" sz="1400" dirty="0"/>
              <a:t>  </a:t>
            </a:r>
            <a:r>
              <a:rPr lang="en-US" sz="1400" dirty="0" smtClean="0"/>
              <a:t>In </a:t>
            </a:r>
            <a:r>
              <a:rPr lang="en-US" sz="1400" dirty="0"/>
              <a:t>2012, more than 3.5 million seniors and people with disabilities who reached the Medicare Part D coverage gap received more than $2.5 billion in discounts, averaging $706 per beneficiary. Since the law was enacted, 6.1 million seniors saved over 5.7 billion for prescription drugs. </a:t>
            </a:r>
          </a:p>
          <a:p>
            <a:pPr marL="285750" indent="-285750">
              <a:buFont typeface="Arial" pitchFamily="34" charset="0"/>
              <a:buChar char="•"/>
            </a:pPr>
            <a:endParaRPr lang="en-US" sz="1400" b="1" dirty="0" smtClean="0"/>
          </a:p>
          <a:p>
            <a:pPr marL="285750" indent="-285750">
              <a:buFont typeface="Arial" pitchFamily="34" charset="0"/>
              <a:buChar char="•"/>
            </a:pPr>
            <a:r>
              <a:rPr lang="en-US" sz="1400" b="1" dirty="0" smtClean="0"/>
              <a:t>Electronic Records Reform</a:t>
            </a:r>
            <a:r>
              <a:rPr lang="en-US" sz="1400" dirty="0"/>
              <a:t>: According to The</a:t>
            </a:r>
            <a:r>
              <a:rPr lang="en-US" sz="1400" b="1" dirty="0"/>
              <a:t> </a:t>
            </a:r>
            <a:r>
              <a:rPr lang="en-US" sz="1400" dirty="0"/>
              <a:t>Centers for Disease Control and Prevention’s National Center for Health Statistics (NCHS), the percentage of doctors adopting electronic health records increased from 48 percent in 2009 to 72 percent in 2012.  Furthermore, at least two thirds of physicians have computerized capability to improve patient safety through various electronic tools (electronic medication lists, etc.) as of 2012. </a:t>
            </a:r>
          </a:p>
        </p:txBody>
      </p:sp>
    </p:spTree>
    <p:extLst>
      <p:ext uri="{BB962C8B-B14F-4D97-AF65-F5344CB8AC3E}">
        <p14:creationId xmlns:p14="http://schemas.microsoft.com/office/powerpoint/2010/main" val="11385977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31775"/>
            <a:ext cx="8229600" cy="609600"/>
          </a:xfrm>
        </p:spPr>
        <p:txBody>
          <a:bodyPr>
            <a:noAutofit/>
          </a:bodyPr>
          <a:lstStyle/>
          <a:p>
            <a:r>
              <a:rPr lang="en-US" sz="3000" b="1" dirty="0" smtClean="0">
                <a:solidFill>
                  <a:srgbClr val="558ED5"/>
                </a:solidFill>
              </a:rPr>
              <a:t>How Will ACA Impact Small Businesses?</a:t>
            </a:r>
            <a:r>
              <a:rPr lang="en-US" sz="3000" dirty="0" smtClean="0">
                <a:solidFill>
                  <a:srgbClr val="558ED5"/>
                </a:solidFill>
              </a:rPr>
              <a:t>	</a:t>
            </a:r>
            <a:endParaRPr lang="en-US" sz="3000" dirty="0">
              <a:solidFill>
                <a:srgbClr val="558ED5"/>
              </a:solidFill>
            </a:endParaRPr>
          </a:p>
        </p:txBody>
      </p:sp>
      <p:sp>
        <p:nvSpPr>
          <p:cNvPr id="3" name="Content Placeholder 2"/>
          <p:cNvSpPr>
            <a:spLocks noGrp="1"/>
          </p:cNvSpPr>
          <p:nvPr>
            <p:ph idx="1"/>
          </p:nvPr>
        </p:nvSpPr>
        <p:spPr>
          <a:xfrm>
            <a:off x="609600" y="1524000"/>
            <a:ext cx="3314700" cy="3733800"/>
          </a:xfrm>
        </p:spPr>
        <p:txBody>
          <a:bodyPr>
            <a:normAutofit/>
          </a:bodyPr>
          <a:lstStyle/>
          <a:p>
            <a:pPr marL="0" indent="0">
              <a:buNone/>
            </a:pPr>
            <a:r>
              <a:rPr lang="en-US" sz="3000" dirty="0" smtClean="0"/>
              <a:t>It often depends on the size of the business.</a:t>
            </a:r>
          </a:p>
          <a:p>
            <a:pPr marL="0" indent="0">
              <a:buNone/>
            </a:pPr>
            <a:endParaRPr lang="en-US" sz="3000" dirty="0"/>
          </a:p>
          <a:p>
            <a:pPr marL="0" indent="0">
              <a:buNone/>
            </a:pPr>
            <a:r>
              <a:rPr lang="en-US" sz="3000" dirty="0" smtClean="0"/>
              <a:t>How many  employees does the business have?</a:t>
            </a:r>
            <a:endParaRPr lang="en-US" sz="3000" dirty="0"/>
          </a:p>
        </p:txBody>
      </p:sp>
      <p:sp>
        <p:nvSpPr>
          <p:cNvPr id="4" name="Slide Number Placeholder 3"/>
          <p:cNvSpPr>
            <a:spLocks noGrp="1"/>
          </p:cNvSpPr>
          <p:nvPr>
            <p:ph type="sldNum" sz="quarter" idx="12"/>
          </p:nvPr>
        </p:nvSpPr>
        <p:spPr/>
        <p:txBody>
          <a:bodyPr/>
          <a:lstStyle/>
          <a:p>
            <a:fld id="{7DB33521-9000-4013-A41C-FD5143ABE074}" type="slidenum">
              <a:rPr lang="en-US" smtClean="0"/>
              <a:pPr/>
              <a:t>8</a:t>
            </a:fld>
            <a:endParaRPr lang="en-US" dirty="0"/>
          </a:p>
        </p:txBody>
      </p:sp>
      <p:graphicFrame>
        <p:nvGraphicFramePr>
          <p:cNvPr id="7" name="Diagram 6"/>
          <p:cNvGraphicFramePr/>
          <p:nvPr>
            <p:extLst>
              <p:ext uri="{D42A27DB-BD31-4B8C-83A1-F6EECF244321}">
                <p14:modId xmlns:p14="http://schemas.microsoft.com/office/powerpoint/2010/main" val="2868386868"/>
              </p:ext>
            </p:extLst>
          </p:nvPr>
        </p:nvGraphicFramePr>
        <p:xfrm>
          <a:off x="2514600" y="1143000"/>
          <a:ext cx="7543800" cy="43217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4" descr="SBAlogo.jpg"/>
          <p:cNvPicPr>
            <a:picLocks noChangeAspect="1"/>
          </p:cNvPicPr>
          <p:nvPr/>
        </p:nvPicPr>
        <p:blipFill>
          <a:blip r:embed="rId8"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3288363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7010400" cy="914400"/>
          </a:xfrm>
        </p:spPr>
        <p:txBody>
          <a:bodyPr>
            <a:normAutofit/>
          </a:bodyPr>
          <a:lstStyle/>
          <a:p>
            <a:pPr algn="l"/>
            <a:r>
              <a:rPr lang="en-US" sz="3000" b="1" dirty="0" smtClean="0">
                <a:solidFill>
                  <a:schemeClr val="tx2">
                    <a:lumMod val="60000"/>
                    <a:lumOff val="40000"/>
                  </a:schemeClr>
                </a:solidFill>
              </a:rPr>
              <a:t>     Affordable Care Act</a:t>
            </a:r>
            <a:endParaRPr lang="en-US" sz="3000" b="1" dirty="0">
              <a:solidFill>
                <a:schemeClr val="tx2">
                  <a:lumMod val="60000"/>
                  <a:lumOff val="40000"/>
                </a:schemeClr>
              </a:solidFill>
            </a:endParaRPr>
          </a:p>
        </p:txBody>
      </p:sp>
      <p:sp>
        <p:nvSpPr>
          <p:cNvPr id="4" name="Slide Number Placeholder 3"/>
          <p:cNvSpPr>
            <a:spLocks noGrp="1"/>
          </p:cNvSpPr>
          <p:nvPr>
            <p:ph type="sldNum" sz="quarter" idx="12"/>
          </p:nvPr>
        </p:nvSpPr>
        <p:spPr/>
        <p:txBody>
          <a:bodyPr/>
          <a:lstStyle/>
          <a:p>
            <a:fld id="{7DB33521-9000-4013-A41C-FD5143ABE074}" type="slidenum">
              <a:rPr lang="en-US" smtClean="0"/>
              <a:pPr/>
              <a:t>9</a:t>
            </a:fld>
            <a:endParaRPr lang="en-US" dirty="0"/>
          </a:p>
        </p:txBody>
      </p:sp>
      <p:sp>
        <p:nvSpPr>
          <p:cNvPr id="7" name="Rectangle 6"/>
          <p:cNvSpPr/>
          <p:nvPr/>
        </p:nvSpPr>
        <p:spPr>
          <a:xfrm>
            <a:off x="762000" y="1752600"/>
            <a:ext cx="7543800" cy="3581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Small Business </a:t>
            </a:r>
          </a:p>
          <a:p>
            <a:pPr algn="ctr"/>
            <a:r>
              <a:rPr lang="en-US" sz="4000" dirty="0" smtClean="0"/>
              <a:t>Health Care Tax Credit</a:t>
            </a:r>
            <a:endParaRPr lang="en-US" sz="4000" dirty="0"/>
          </a:p>
        </p:txBody>
      </p:sp>
      <p:pic>
        <p:nvPicPr>
          <p:cNvPr id="8" name="Picture 4" descr="SBAlogo.jpg"/>
          <p:cNvPicPr>
            <a:picLocks noChangeAspect="1"/>
          </p:cNvPicPr>
          <p:nvPr/>
        </p:nvPicPr>
        <p:blipFill>
          <a:blip r:embed="rId3" cstate="print"/>
          <a:srcRect/>
          <a:stretch>
            <a:fillRect/>
          </a:stretch>
        </p:blipFill>
        <p:spPr bwMode="auto">
          <a:xfrm>
            <a:off x="7885113" y="231775"/>
            <a:ext cx="838200" cy="296863"/>
          </a:xfrm>
          <a:prstGeom prst="rect">
            <a:avLst/>
          </a:prstGeom>
          <a:noFill/>
          <a:ln w="9525">
            <a:noFill/>
            <a:miter lim="800000"/>
            <a:headEnd/>
            <a:tailEnd/>
          </a:ln>
        </p:spPr>
      </p:pic>
    </p:spTree>
    <p:extLst>
      <p:ext uri="{BB962C8B-B14F-4D97-AF65-F5344CB8AC3E}">
        <p14:creationId xmlns:p14="http://schemas.microsoft.com/office/powerpoint/2010/main" val="633281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C0EDFF778873C429FE3CF06B18D269F" ma:contentTypeVersion="1" ma:contentTypeDescription="Create a new document." ma:contentTypeScope="" ma:versionID="2c68a64c52320126db7ef27e4834c01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BD818AF-A114-41E9-95B3-8B3EB330BE22}">
  <ds:schemaRefs>
    <ds:schemaRef ds:uri="http://schemas.openxmlformats.org/package/2006/metadata/core-properties"/>
    <ds:schemaRef ds:uri="http://www.w3.org/XML/1998/namespace"/>
    <ds:schemaRef ds:uri="http://purl.org/dc/elements/1.1/"/>
    <ds:schemaRef ds:uri="http://schemas.microsoft.com/office/2006/documentManagement/types"/>
    <ds:schemaRef ds:uri="http://purl.org/dc/terms/"/>
    <ds:schemaRef ds:uri="http://schemas.microsoft.com/sharepoint/v3"/>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A631A144-78FE-4701-AA77-93F8453A2E42}">
  <ds:schemaRefs>
    <ds:schemaRef ds:uri="http://schemas.microsoft.com/sharepoint/v3/contenttype/forms"/>
  </ds:schemaRefs>
</ds:datastoreItem>
</file>

<file path=customXml/itemProps3.xml><?xml version="1.0" encoding="utf-8"?>
<ds:datastoreItem xmlns:ds="http://schemas.openxmlformats.org/officeDocument/2006/customXml" ds:itemID="{21EC87DE-7669-4BEC-B3FB-0B86FADFC2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5915</TotalTime>
  <Words>2347</Words>
  <Application>Microsoft Office PowerPoint</Application>
  <PresentationFormat>On-screen Show (4:3)</PresentationFormat>
  <Paragraphs>299</Paragraphs>
  <Slides>31</Slides>
  <Notes>31</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Affordable Care Act 101: What The Health Care Law Means for Small Businesses</vt:lpstr>
      <vt:lpstr>Columbus Ohio District Office</vt:lpstr>
      <vt:lpstr>Small Business and Health Care</vt:lpstr>
      <vt:lpstr>Affordable Care Act</vt:lpstr>
      <vt:lpstr>PowerPoint Presentation</vt:lpstr>
      <vt:lpstr>PowerPoint Presentation</vt:lpstr>
      <vt:lpstr>PowerPoint Presentation</vt:lpstr>
      <vt:lpstr>How Will ACA Impact Small Businesses? </vt:lpstr>
      <vt:lpstr>     Affordable Care Act</vt:lpstr>
      <vt:lpstr>       Businesses with 24 or Fewer FTE Employees</vt:lpstr>
      <vt:lpstr>        Small Business Health Care Tax Credit</vt:lpstr>
      <vt:lpstr>PowerPoint Presentation</vt:lpstr>
      <vt:lpstr>                                  Businesses with Up to 50 FTE Employees</vt:lpstr>
      <vt:lpstr>Affordable Care Act</vt:lpstr>
      <vt:lpstr>PowerPoint Presentation</vt:lpstr>
      <vt:lpstr>PowerPoint Presentation</vt:lpstr>
      <vt:lpstr>PowerPoint Presentation</vt:lpstr>
      <vt:lpstr>     Affordable Care Act</vt:lpstr>
      <vt:lpstr>PowerPoint Presentation</vt:lpstr>
      <vt:lpstr>             Businesses with 50 or More FTE Employees</vt:lpstr>
      <vt:lpstr>   Employer Shared Responsibility Provisions:     Key Definitions  </vt:lpstr>
      <vt:lpstr>                  Employer Shared Responsibility Provisions</vt:lpstr>
      <vt:lpstr>PowerPoint Presentation</vt:lpstr>
      <vt:lpstr>PowerPoint Presentation</vt:lpstr>
      <vt:lpstr>            Employer Shared Responsibility Provisions</vt:lpstr>
      <vt:lpstr>PowerPoint Presentation</vt:lpstr>
      <vt:lpstr>Self-Employed Business Owners  and Health Insurance Coverage</vt:lpstr>
      <vt:lpstr> Other ACA Provisions  Impacting Small Businesses </vt:lpstr>
      <vt:lpstr>PowerPoint Presentation</vt:lpstr>
      <vt:lpstr>Small Business Resources</vt:lpstr>
      <vt:lpstr>Columbus Ohio District Office</vt:lpstr>
    </vt:vector>
  </TitlesOfParts>
  <Company>Small Business Administration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James Hairston</dc:creator>
  <cp:lastModifiedBy>Stevens, Nolan</cp:lastModifiedBy>
  <cp:revision>374</cp:revision>
  <cp:lastPrinted>2013-02-08T21:51:05Z</cp:lastPrinted>
  <dcterms:created xsi:type="dcterms:W3CDTF">2012-12-06T15:45:07Z</dcterms:created>
  <dcterms:modified xsi:type="dcterms:W3CDTF">2013-08-08T12:50:29Z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0x0101004C0EDFF778873C429FE3CF06B18D269F</vt:lpwstr>
  </property>
</Properties>
</file>