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36" r:id="rId2"/>
    <p:sldId id="331" r:id="rId3"/>
    <p:sldId id="260" r:id="rId4"/>
    <p:sldId id="261" r:id="rId5"/>
    <p:sldId id="266" r:id="rId6"/>
    <p:sldId id="338" r:id="rId7"/>
    <p:sldId id="265" r:id="rId8"/>
    <p:sldId id="339" r:id="rId9"/>
    <p:sldId id="267" r:id="rId10"/>
    <p:sldId id="337" r:id="rId11"/>
    <p:sldId id="274" r:id="rId12"/>
    <p:sldId id="370" r:id="rId13"/>
    <p:sldId id="371" r:id="rId14"/>
    <p:sldId id="372" r:id="rId15"/>
    <p:sldId id="373" r:id="rId16"/>
    <p:sldId id="374" r:id="rId17"/>
    <p:sldId id="375" r:id="rId18"/>
    <p:sldId id="376" r:id="rId19"/>
    <p:sldId id="377" r:id="rId20"/>
    <p:sldId id="369" r:id="rId21"/>
    <p:sldId id="364" r:id="rId22"/>
    <p:sldId id="318" r:id="rId23"/>
    <p:sldId id="313" r:id="rId24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24E"/>
    <a:srgbClr val="DED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24" autoAdjust="0"/>
    <p:restoredTop sz="81004" autoAdjust="0"/>
  </p:normalViewPr>
  <p:slideViewPr>
    <p:cSldViewPr>
      <p:cViewPr>
        <p:scale>
          <a:sx n="70" d="100"/>
          <a:sy n="70" d="100"/>
        </p:scale>
        <p:origin x="-2400" y="-10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880" y="-108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A3F9753-680E-4F7B-93CD-402394C0579D}" type="datetimeFigureOut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CE2C831-B7D8-49D5-92FC-A6573F264A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859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1D33943-42D8-465B-AF08-5A7FAA6ACA0D}" type="datetimeFigureOut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B8BABDD-0BBF-4BB2-B118-250A57922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516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259A5F-7213-4032-9251-D4D7F323967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457200" y="4107359"/>
            <a:ext cx="23622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 smtClean="0">
                <a:solidFill>
                  <a:srgbClr val="09024E"/>
                </a:solidFill>
                <a:latin typeface="Book Antiqua" pitchFamily="18" charset="0"/>
                <a:cs typeface="+mn-cs"/>
              </a:rPr>
              <a:t>Thank you for joining</a:t>
            </a:r>
            <a:r>
              <a:rPr lang="en-US" sz="2200" b="1" baseline="0" dirty="0" smtClean="0">
                <a:solidFill>
                  <a:srgbClr val="09024E"/>
                </a:solidFill>
                <a:latin typeface="Book Antiqua" pitchFamily="18" charset="0"/>
                <a:cs typeface="+mn-cs"/>
              </a:rPr>
              <a:t> us today! 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E159EA9-F137-421D-9A59-A9DC03198892}" type="datetime1">
              <a:rPr lang="en-US" smtClean="0"/>
              <a:pPr>
                <a:defRPr/>
              </a:pPr>
              <a:t>8/8/2013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E6CDFC0-C106-4C98-8FF7-8D3A870FBE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04800" y="914400"/>
            <a:ext cx="85343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9024E"/>
                </a:solidFill>
                <a:latin typeface="Book Antiqua" pitchFamily="18" charset="0"/>
              </a:rPr>
              <a:t>Taking</a:t>
            </a:r>
            <a:r>
              <a:rPr lang="en-US" sz="3600" b="1" baseline="0" dirty="0" smtClean="0">
                <a:solidFill>
                  <a:srgbClr val="09024E"/>
                </a:solidFill>
                <a:latin typeface="Book Antiqua" pitchFamily="18" charset="0"/>
              </a:rPr>
              <a:t> </a:t>
            </a:r>
            <a:r>
              <a:rPr lang="en-US" sz="3600" b="1" dirty="0" smtClean="0">
                <a:solidFill>
                  <a:srgbClr val="09024E"/>
                </a:solidFill>
                <a:latin typeface="Book Antiqua" pitchFamily="18" charset="0"/>
              </a:rPr>
              <a:t>the Extended Health Coverage Fight to the Ohio Senate: </a:t>
            </a:r>
          </a:p>
          <a:p>
            <a:pPr algn="ctr"/>
            <a:r>
              <a:rPr lang="en-US" sz="3600" b="1" dirty="0" smtClean="0">
                <a:solidFill>
                  <a:srgbClr val="09024E"/>
                </a:solidFill>
                <a:latin typeface="Book Antiqua" pitchFamily="18" charset="0"/>
              </a:rPr>
              <a:t>What Advocates Can Do NOW!</a:t>
            </a:r>
            <a:endParaRPr lang="en-US" sz="3600" b="1" dirty="0">
              <a:solidFill>
                <a:srgbClr val="09024E"/>
              </a:solidFill>
              <a:latin typeface="Book Antiqua" pitchFamily="18" charset="0"/>
            </a:endParaRPr>
          </a:p>
        </p:txBody>
      </p:sp>
      <p:pic>
        <p:nvPicPr>
          <p:cNvPr id="13" name="Picture 12" descr="take action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895600" y="3543300"/>
            <a:ext cx="3098800" cy="23241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2057400" y="6324600"/>
            <a:ext cx="487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9024E"/>
                </a:solidFill>
                <a:latin typeface="Book Antiqua" pitchFamily="18" charset="0"/>
              </a:rPr>
              <a:t>#</a:t>
            </a:r>
            <a:r>
              <a:rPr lang="en-US" sz="2000" b="1" dirty="0" smtClean="0">
                <a:solidFill>
                  <a:srgbClr val="09024E"/>
                </a:solidFill>
                <a:latin typeface="Book Antiqua" pitchFamily="18" charset="0"/>
              </a:rPr>
              <a:t>OH4ME #Health4OH #275kOhioans</a:t>
            </a:r>
            <a:endParaRPr lang="en-US" sz="2000" b="1" dirty="0">
              <a:solidFill>
                <a:srgbClr val="09024E"/>
              </a:solidFill>
              <a:latin typeface="Book Antiqua" pitchFamily="18" charset="0"/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6172200" y="4191000"/>
            <a:ext cx="2590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9024E"/>
                </a:solidFill>
                <a:effectLst/>
                <a:uLnTx/>
                <a:uFillTx/>
                <a:latin typeface="Book Antiqua" pitchFamily="18" charset="0"/>
                <a:ea typeface="+mn-ea"/>
                <a:cs typeface="Arial" charset="0"/>
              </a:rPr>
              <a:t>The webinar will start at 12:02pm</a:t>
            </a:r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66858-EC5A-4C90-904F-B2D876A154F0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8DD07-4ACE-45C8-AD7A-CB3DF25D65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40B74-B53E-49BE-B119-375C00A0FE04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BBDD0-D548-4C93-A8A3-40B26751F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69850">
            <a:solidFill>
              <a:srgbClr val="09024E"/>
            </a:solidFill>
          </a:ln>
        </p:spPr>
        <p:txBody>
          <a:bodyPr>
            <a:normAutofit/>
          </a:bodyPr>
          <a:lstStyle>
            <a:lvl1pPr algn="l">
              <a:defRPr sz="3600" b="1">
                <a:solidFill>
                  <a:srgbClr val="09024E"/>
                </a:solidFill>
                <a:latin typeface="Book Antiqu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000">
                <a:solidFill>
                  <a:srgbClr val="09024E"/>
                </a:solidFill>
                <a:latin typeface="Book Antiqua" pitchFamily="18" charset="0"/>
              </a:defRPr>
            </a:lvl1pPr>
            <a:lvl2pPr>
              <a:defRPr>
                <a:solidFill>
                  <a:srgbClr val="09024E"/>
                </a:solidFill>
                <a:latin typeface="Book Antiqua" pitchFamily="18" charset="0"/>
              </a:defRPr>
            </a:lvl2pPr>
            <a:lvl3pPr>
              <a:defRPr>
                <a:solidFill>
                  <a:srgbClr val="09024E"/>
                </a:solidFill>
                <a:latin typeface="Book Antiqua" pitchFamily="18" charset="0"/>
              </a:defRPr>
            </a:lvl3pPr>
            <a:lvl4pPr>
              <a:defRPr>
                <a:solidFill>
                  <a:srgbClr val="09024E"/>
                </a:solidFill>
                <a:latin typeface="Book Antiqua" pitchFamily="18" charset="0"/>
              </a:defRPr>
            </a:lvl4pPr>
            <a:lvl5pPr>
              <a:defRPr>
                <a:solidFill>
                  <a:srgbClr val="09024E"/>
                </a:solidFill>
                <a:latin typeface="Book Antiqua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001000" y="6356350"/>
            <a:ext cx="685800" cy="365125"/>
          </a:xfrm>
        </p:spPr>
        <p:txBody>
          <a:bodyPr/>
          <a:lstStyle>
            <a:lvl1pPr>
              <a:defRPr sz="2000">
                <a:solidFill>
                  <a:srgbClr val="09024E"/>
                </a:solidFill>
                <a:latin typeface="Book Antiqua" pitchFamily="18" charset="0"/>
              </a:defRPr>
            </a:lvl1pPr>
          </a:lstStyle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5" name="Picture 4" descr="ochc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7200" y="6172200"/>
            <a:ext cx="571381" cy="655184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990600" y="6248400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9024E"/>
                </a:solidFill>
                <a:latin typeface="Book Antiqua" pitchFamily="18" charset="0"/>
              </a:rPr>
              <a:t>Take the Extended Health Coverage Fight to the Ohio Senate:</a:t>
            </a:r>
          </a:p>
          <a:p>
            <a:r>
              <a:rPr lang="en-US" sz="1200" dirty="0" smtClean="0">
                <a:solidFill>
                  <a:srgbClr val="09024E"/>
                </a:solidFill>
                <a:latin typeface="Book Antiqua" pitchFamily="18" charset="0"/>
              </a:rPr>
              <a:t>What Advocates Can</a:t>
            </a:r>
            <a:r>
              <a:rPr lang="en-US" sz="1200" baseline="0" dirty="0" smtClean="0">
                <a:solidFill>
                  <a:srgbClr val="09024E"/>
                </a:solidFill>
                <a:latin typeface="Book Antiqua" pitchFamily="18" charset="0"/>
              </a:rPr>
              <a:t> Do Now – 4/26/13</a:t>
            </a:r>
            <a:endParaRPr lang="en-US" sz="1200" dirty="0">
              <a:solidFill>
                <a:srgbClr val="09024E"/>
              </a:solidFill>
              <a:latin typeface="Book Antiqua" pitchFamily="18" charset="0"/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57200" y="6172200"/>
            <a:ext cx="8229600" cy="0"/>
          </a:xfrm>
          <a:prstGeom prst="line">
            <a:avLst/>
          </a:prstGeom>
          <a:ln w="22225">
            <a:solidFill>
              <a:srgbClr val="0902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40B88-8629-44FE-8738-48E1B74E9543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793F3-CA74-4961-A731-41C9BC7EA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07B67-0C9A-4F7E-9F6C-B8A09B1B4682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66E20-FCA8-427F-8C96-095F710C2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A57A6-82F8-4D3F-B8BC-3AFB0624B5A3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68AB3-5F52-40A9-B1C3-CE52024D4E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F452F-3C6B-457A-AB91-B442EDE6E5B8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18BBC-F332-459E-A2FB-D8D9E27700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C4A8B5-4B5E-4677-B071-A95358BE3810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58208-0D7F-43F6-B43A-84655616B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244B4-78FE-464D-91AD-6E89532881FC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5E06B-2AAC-4D22-A8D2-7587F6870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81EB5-BE48-4002-8634-4DAB98CA2429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D0757-1F11-44E3-B12F-9A92673CB0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5098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159EA9-F137-421D-9A59-A9DC03198892}" type="datetime1">
              <a:rPr lang="en-US"/>
              <a:pPr>
                <a:defRPr/>
              </a:pPr>
              <a:t>8/8/2013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6CDFC0-C106-4C98-8FF7-8D3A870FB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althcare.gov/marketplace/get-ready/small-business-checklist/index.html" TargetMode="External"/><Relationship Id="rId2" Type="http://schemas.openxmlformats.org/officeDocument/2006/relationships/hyperlink" Target="http://www.healthcare.gov/marketplace/get-ready/consumer-checklist/index.html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Medicaid Expansion in Ohio</a:t>
            </a:r>
            <a:br>
              <a:rPr lang="en-US" dirty="0" smtClean="0"/>
            </a:br>
            <a:r>
              <a:rPr lang="en-US" dirty="0" smtClean="0"/>
              <a:t>How it Impacts </a:t>
            </a:r>
            <a:r>
              <a:rPr lang="en-US" smtClean="0"/>
              <a:t>Hispanic Communities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000" dirty="0" smtClean="0"/>
              <a:t>Nita Carter, Health Equity Director UHCAN Ohio </a:t>
            </a:r>
          </a:p>
          <a:p>
            <a:pPr marL="0" indent="0">
              <a:buNone/>
            </a:pPr>
            <a:r>
              <a:rPr lang="en-US" sz="2000" dirty="0" smtClean="0"/>
              <a:t>Chair UHCAN Ohio Statewide Health Equity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45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300" smtClean="0"/>
              <a:t>Benefits of Medicaid Expansion</a:t>
            </a: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AC7093-8936-4A12-A403-9D0922AB5EB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grpSp>
        <p:nvGrpSpPr>
          <p:cNvPr id="15364" name="Group 16"/>
          <p:cNvGrpSpPr>
            <a:grpSpLocks/>
          </p:cNvGrpSpPr>
          <p:nvPr/>
        </p:nvGrpSpPr>
        <p:grpSpPr bwMode="auto">
          <a:xfrm>
            <a:off x="5715000" y="1524000"/>
            <a:ext cx="2990850" cy="4591050"/>
            <a:chOff x="5791200" y="1371600"/>
            <a:chExt cx="2914650" cy="4895850"/>
          </a:xfrm>
        </p:grpSpPr>
        <p:pic>
          <p:nvPicPr>
            <p:cNvPr id="15368" name="Picture 2" descr="http://www.britannica.com/blogs/wp-content/uploads/2009/07/economy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010400" y="1371600"/>
              <a:ext cx="1685925" cy="1577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Up Arrow 18"/>
            <p:cNvSpPr/>
            <p:nvPr/>
          </p:nvSpPr>
          <p:spPr>
            <a:xfrm>
              <a:off x="5791200" y="1828681"/>
              <a:ext cx="838503" cy="76180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15370" name="Picture 4" descr="https://www.ccsf.edu/content/ccsf/en/about-city-college/jobs-at-ccsf/_jcr_content/subheader-image/smallimage2.img.jpg/1305319805875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91400" y="3124200"/>
              <a:ext cx="1219200" cy="1658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Up Arrow 20"/>
            <p:cNvSpPr/>
            <p:nvPr/>
          </p:nvSpPr>
          <p:spPr>
            <a:xfrm>
              <a:off x="5791200" y="3504647"/>
              <a:ext cx="838503" cy="76180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22" name="Up Arrow 21"/>
            <p:cNvSpPr/>
            <p:nvPr/>
          </p:nvSpPr>
          <p:spPr>
            <a:xfrm>
              <a:off x="5791200" y="5182305"/>
              <a:ext cx="838503" cy="761802"/>
            </a:xfrm>
            <a:prstGeom prst="upArrow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15373" name="Picture 8" descr="http://img2.embroiderydesigns.com/StockDesign/Large/Oklahoma_Embroidery/bdoh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62800" y="4724400"/>
              <a:ext cx="1543050" cy="154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3" descr="http://www.how-to-draw-cartoons-online.com/image-files/cartoon-apple-8.gi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43800" y="5181600"/>
              <a:ext cx="647700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5" name="TextBox 5"/>
          <p:cNvSpPr txBox="1">
            <a:spLocks noChangeArrowheads="1"/>
          </p:cNvSpPr>
          <p:nvPr/>
        </p:nvSpPr>
        <p:spPr bwMode="auto">
          <a:xfrm>
            <a:off x="457200" y="1600200"/>
            <a:ext cx="70373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9024E"/>
                </a:solidFill>
                <a:latin typeface="Book Antiqua" pitchFamily="18" charset="0"/>
              </a:rPr>
              <a:t>Boosts </a:t>
            </a:r>
            <a:r>
              <a:rPr lang="en-US" sz="3600" dirty="0" smtClean="0">
                <a:solidFill>
                  <a:srgbClr val="09024E"/>
                </a:solidFill>
                <a:latin typeface="Book Antiqua" pitchFamily="18" charset="0"/>
              </a:rPr>
              <a:t>Ohio’s economy</a:t>
            </a:r>
          </a:p>
          <a:p>
            <a:r>
              <a:rPr lang="en-US" sz="3600" dirty="0" smtClean="0">
                <a:solidFill>
                  <a:srgbClr val="09024E"/>
                </a:solidFill>
                <a:latin typeface="Book Antiqua" pitchFamily="18" charset="0"/>
              </a:rPr>
              <a:t>- And state revenues</a:t>
            </a:r>
            <a:endParaRPr lang="en-US" sz="3600" dirty="0">
              <a:solidFill>
                <a:srgbClr val="09024E"/>
              </a:solidFill>
              <a:latin typeface="Book Antiqua" pitchFamily="18" charset="0"/>
            </a:endParaRPr>
          </a:p>
        </p:txBody>
      </p:sp>
      <p:sp>
        <p:nvSpPr>
          <p:cNvPr id="15366" name="TextBox 6"/>
          <p:cNvSpPr txBox="1">
            <a:spLocks noChangeArrowheads="1"/>
          </p:cNvSpPr>
          <p:nvPr/>
        </p:nvSpPr>
        <p:spPr bwMode="auto">
          <a:xfrm>
            <a:off x="457200" y="3484563"/>
            <a:ext cx="70373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rgbClr val="09024E"/>
                </a:solidFill>
                <a:latin typeface="Book Antiqua" pitchFamily="18" charset="0"/>
              </a:rPr>
              <a:t>Creates jobs</a:t>
            </a:r>
          </a:p>
        </p:txBody>
      </p:sp>
      <p:sp>
        <p:nvSpPr>
          <p:cNvPr id="15367" name="TextBox 7"/>
          <p:cNvSpPr txBox="1">
            <a:spLocks noChangeArrowheads="1"/>
          </p:cNvSpPr>
          <p:nvPr/>
        </p:nvSpPr>
        <p:spPr bwMode="auto">
          <a:xfrm>
            <a:off x="457200" y="5454650"/>
            <a:ext cx="8229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9024E"/>
                </a:solidFill>
                <a:latin typeface="Book Antiqua" pitchFamily="18" charset="0"/>
              </a:rPr>
              <a:t>Promotes healthier </a:t>
            </a:r>
            <a:r>
              <a:rPr lang="en-US" sz="3200" dirty="0" smtClean="0">
                <a:solidFill>
                  <a:srgbClr val="09024E"/>
                </a:solidFill>
                <a:latin typeface="Book Antiqua" pitchFamily="18" charset="0"/>
              </a:rPr>
              <a:t>Ohioans</a:t>
            </a:r>
            <a:endParaRPr lang="en-US" sz="3200" dirty="0">
              <a:solidFill>
                <a:srgbClr val="09024E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26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Consequences of Not Expanding Medicaid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191000" y="1600200"/>
            <a:ext cx="4495800" cy="452596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 </a:t>
            </a:r>
            <a:r>
              <a:rPr lang="en-US" sz="2400" dirty="0" smtClean="0"/>
              <a:t>Over 500,000 Ohioans remain uninsured – no option for people under 100% FPL</a:t>
            </a:r>
          </a:p>
          <a:p>
            <a:pPr marL="400050" lvl="1" indent="0" eaLnBrk="1" hangingPunct="1">
              <a:spcBef>
                <a:spcPct val="0"/>
              </a:spcBef>
            </a:pPr>
            <a:r>
              <a:rPr lang="en-US" sz="2200" dirty="0" smtClean="0"/>
              <a:t>Untreated mental illness and addiction </a:t>
            </a:r>
          </a:p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en-US" sz="2400" dirty="0" smtClean="0"/>
              <a:t> </a:t>
            </a:r>
          </a:p>
          <a:p>
            <a:pPr marL="0" indent="0" eaLnBrk="1" hangingPunct="1">
              <a:spcBef>
                <a:spcPct val="0"/>
              </a:spcBef>
            </a:pPr>
            <a:r>
              <a:rPr lang="en-US" sz="2400" dirty="0" smtClean="0"/>
              <a:t>Lose federal funds – over $13 billion in 6 years</a:t>
            </a:r>
          </a:p>
          <a:p>
            <a:pPr marL="0" indent="0" eaLnBrk="1" hangingPunct="1">
              <a:spcBef>
                <a:spcPct val="0"/>
              </a:spcBef>
            </a:pPr>
            <a:endParaRPr lang="en-US" sz="2400" dirty="0" smtClean="0"/>
          </a:p>
          <a:p>
            <a:pPr marL="0" indent="0" eaLnBrk="1" hangingPunct="1">
              <a:spcBef>
                <a:spcPct val="0"/>
              </a:spcBef>
            </a:pPr>
            <a:r>
              <a:rPr lang="en-US" sz="2400" dirty="0" smtClean="0"/>
              <a:t>Forego up to 27,000 new jobs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BF6548-DC42-4A78-AD44-110E293CA8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14600"/>
            <a:ext cx="367665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rial" charset="0"/>
              </a:rPr>
              <a:t>Medicaid for Immigrants - General 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Citizens are eligible for Medicaid if they meet the eligibility requirements. For non-citizens:</a:t>
            </a:r>
          </a:p>
          <a:p>
            <a:pPr>
              <a:lnSpc>
                <a:spcPct val="90000"/>
              </a:lnSpc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arrived in US before 8/22/96 and are lawfully here, you’re eligible for Medicaid (if you meet the other eligibility requirements)</a:t>
            </a:r>
          </a:p>
          <a:p>
            <a:pPr>
              <a:lnSpc>
                <a:spcPct val="90000"/>
              </a:lnSpc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If you arrived in US on or after 8/22/96, most “qualified aliens” are barred from Medicaid, except refugees and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asylees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 smtClean="0">
                <a:cs typeface="Arial" pitchFamily="34" charset="0"/>
              </a:rPr>
              <a:t>Immigrants </a:t>
            </a:r>
            <a:r>
              <a:rPr lang="en-US" b="0" u="sng" dirty="0" smtClean="0">
                <a:cs typeface="Arial" pitchFamily="34" charset="0"/>
              </a:rPr>
              <a:t>Eligible</a:t>
            </a:r>
            <a:r>
              <a:rPr lang="en-US" b="0" dirty="0" smtClean="0">
                <a:cs typeface="Arial" pitchFamily="34" charset="0"/>
              </a:rPr>
              <a:t> for Medicaid who entered after 8/22/96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Arial" pitchFamily="34" charset="0"/>
              </a:rPr>
              <a:t>Refugees, </a:t>
            </a:r>
            <a:r>
              <a:rPr lang="en-US" dirty="0" err="1" smtClean="0">
                <a:cs typeface="Arial" pitchFamily="34" charset="0"/>
              </a:rPr>
              <a:t>asylees</a:t>
            </a:r>
            <a:r>
              <a:rPr lang="en-US" dirty="0" smtClean="0">
                <a:cs typeface="Arial" pitchFamily="34" charset="0"/>
              </a:rPr>
              <a:t> (after date asylum granted); Deportees; battered spouse &amp; her children; most Cubans, Haitians, others*</a:t>
            </a:r>
          </a:p>
          <a:p>
            <a:pPr>
              <a:buFont typeface="Wingdings" charset="2"/>
              <a:buChar char="§"/>
            </a:pPr>
            <a:endParaRPr lang="en-US" dirty="0" smtClean="0">
              <a:cs typeface="Arial" pitchFamily="34" charset="0"/>
            </a:endParaRPr>
          </a:p>
          <a:p>
            <a:pPr>
              <a:buFont typeface="Wingdings" charset="2"/>
              <a:buChar char="§"/>
            </a:pPr>
            <a:r>
              <a:rPr lang="en-US" dirty="0" smtClean="0">
                <a:cs typeface="Arial" pitchFamily="34" charset="0"/>
              </a:rPr>
              <a:t>Eligible for 7 years from date of entry </a:t>
            </a:r>
          </a:p>
          <a:p>
            <a:pPr>
              <a:buFont typeface="Wingdings" charset="2"/>
              <a:buChar char="§"/>
            </a:pPr>
            <a:endParaRPr lang="en-US" dirty="0" smtClean="0">
              <a:cs typeface="Arial" pitchFamily="34" charset="0"/>
            </a:endParaRPr>
          </a:p>
          <a:p>
            <a:pPr>
              <a:buFont typeface="Wingdings" charset="2"/>
              <a:buChar char="§"/>
            </a:pPr>
            <a:r>
              <a:rPr lang="en-US" dirty="0" smtClean="0">
                <a:cs typeface="Arial" pitchFamily="34" charset="0"/>
              </a:rPr>
              <a:t>After 7 years, must be US citizen or meet work/US veteran or active duty requirement.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 smtClean="0"/>
              <a:t>Immigrants entering after 8/22/96: special Ohio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US law bars most immigrants entering US after 8/22/96 from Medicaid for </a:t>
            </a:r>
            <a:r>
              <a:rPr lang="en-US" sz="2000" u="sng" dirty="0" smtClean="0">
                <a:cs typeface="Arial" pitchFamily="34" charset="0"/>
              </a:rPr>
              <a:t>five</a:t>
            </a:r>
            <a:r>
              <a:rPr lang="en-US" sz="2000" dirty="0" smtClean="0">
                <a:cs typeface="Arial" pitchFamily="34" charset="0"/>
              </a:rPr>
              <a:t> years unless they meet one of two requirements during the first 5 years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sz="1800" dirty="0" smtClean="0">
                <a:cs typeface="Arial" pitchFamily="34" charset="0"/>
              </a:rPr>
              <a:t>40 work quarters under social security or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sz="1800" dirty="0" smtClean="0">
                <a:cs typeface="Arial" pitchFamily="34" charset="0"/>
              </a:rPr>
              <a:t>Veteran or active duty in US armed forces or</a:t>
            </a:r>
          </a:p>
          <a:p>
            <a:pPr lvl="2">
              <a:lnSpc>
                <a:spcPct val="110000"/>
              </a:lnSpc>
              <a:spcBef>
                <a:spcPts val="0"/>
              </a:spcBef>
            </a:pPr>
            <a:r>
              <a:rPr lang="en-US" sz="1800" dirty="0" smtClean="0">
                <a:cs typeface="Arial" pitchFamily="34" charset="0"/>
              </a:rPr>
              <a:t>Become a citizen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sz="2000" dirty="0" smtClean="0"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Ohio bars them </a:t>
            </a:r>
            <a:r>
              <a:rPr lang="en-US" sz="2000" u="sng" dirty="0" smtClean="0">
                <a:cs typeface="Arial" pitchFamily="34" charset="0"/>
              </a:rPr>
              <a:t>forever</a:t>
            </a:r>
            <a:r>
              <a:rPr lang="en-US" sz="2000" dirty="0" smtClean="0">
                <a:cs typeface="Arial" pitchFamily="34" charset="0"/>
              </a:rPr>
              <a:t> – unless they meet one of the requirements above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sz="2000" dirty="0" smtClean="0"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Sponsor affidavits of support signed after 12/97 (I-864) create additional barrie</a:t>
            </a:r>
            <a:r>
              <a:rPr lang="en-US" sz="2000" dirty="0" smtClean="0"/>
              <a:t>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 smtClean="0">
                <a:cs typeface="Arial" pitchFamily="34" charset="0"/>
              </a:rPr>
              <a:t>Immigrants not eligible for Medicaid (except Alien Emergency Medical Assistance)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Non-immigrants such as students and foreign visitors</a:t>
            </a:r>
          </a:p>
          <a:p>
            <a:endParaRPr lang="en-US" dirty="0" smtClean="0"/>
          </a:p>
          <a:p>
            <a:r>
              <a:rPr lang="en-US" dirty="0" smtClean="0"/>
              <a:t>Undocumented  immigrants</a:t>
            </a:r>
          </a:p>
          <a:p>
            <a:endParaRPr lang="en-US" dirty="0" smtClean="0"/>
          </a:p>
          <a:p>
            <a:r>
              <a:rPr lang="en-US" dirty="0" smtClean="0"/>
              <a:t>Other categories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Immigrant Kids Eligible for Medicaid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sz="2000" b="1" dirty="0" smtClean="0">
                <a:cs typeface="Arial" pitchFamily="34" charset="0"/>
              </a:rPr>
              <a:t>U.S. born children are U.S. citizens</a:t>
            </a:r>
            <a:r>
              <a:rPr lang="en-US" sz="2000" dirty="0" smtClean="0">
                <a:cs typeface="Arial" pitchFamily="34" charset="0"/>
              </a:rPr>
              <a:t>, eligible for MA, regardless of parents’ status 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cs typeface="Arial" pitchFamily="34" charset="0"/>
              </a:rPr>
              <a:t>But</a:t>
            </a:r>
            <a:r>
              <a:rPr lang="en-US" sz="2000" dirty="0" smtClean="0">
                <a:cs typeface="Arial" pitchFamily="34" charset="0"/>
              </a:rPr>
              <a:t> citizen children w/ non-citizen parents have less MA than citizen children w/ citizen parents 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All legal immigrant children in U.S. before 8/22/96 =ok</a:t>
            </a:r>
          </a:p>
          <a:p>
            <a:pPr>
              <a:spcBef>
                <a:spcPts val="0"/>
              </a:spcBef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Children entering U.S. after 8/22/96 face same barriers as adults.</a:t>
            </a:r>
          </a:p>
          <a:p>
            <a:pPr>
              <a:spcBef>
                <a:spcPts val="0"/>
              </a:spcBef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b="1" dirty="0" smtClean="0">
                <a:cs typeface="Arial" pitchFamily="34" charset="0"/>
              </a:rPr>
              <a:t>NOTE:</a:t>
            </a:r>
            <a:r>
              <a:rPr lang="en-US" sz="2000" dirty="0" smtClean="0">
                <a:cs typeface="Arial" pitchFamily="34" charset="0"/>
              </a:rPr>
              <a:t> Sponsor is not responsible for benefits used by citizen children of sponsored immigrants.</a:t>
            </a:r>
            <a:endParaRPr lang="en-US" sz="2000" dirty="0"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 Low-Income Newborns Receive Equal Access to Medicaid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All babies born in the US whose deliveries are covered by Medicaid may remain eligible for Medicaid for up to a year after their birth.</a:t>
            </a:r>
          </a:p>
          <a:p>
            <a:endParaRPr lang="en-US" sz="2400" dirty="0" smtClean="0"/>
          </a:p>
          <a:p>
            <a:r>
              <a:rPr lang="en-US" sz="2400" dirty="0" smtClean="0"/>
              <a:t>Child must remain living with mother.</a:t>
            </a:r>
          </a:p>
          <a:p>
            <a:endParaRPr lang="en-US" sz="2400" dirty="0" smtClean="0"/>
          </a:p>
          <a:p>
            <a:r>
              <a:rPr lang="en-US" sz="2400" dirty="0" smtClean="0"/>
              <a:t>At one year, child verifies citizenship.</a:t>
            </a:r>
          </a:p>
          <a:p>
            <a:endParaRPr lang="en-US" sz="2400" dirty="0" smtClean="0"/>
          </a:p>
          <a:p>
            <a:r>
              <a:rPr lang="en-US" sz="2400" dirty="0" smtClean="0"/>
              <a:t>This deeming applies to </a:t>
            </a:r>
            <a:r>
              <a:rPr lang="en-US" sz="2400" u="sng" dirty="0" smtClean="0"/>
              <a:t>all</a:t>
            </a:r>
            <a:r>
              <a:rPr lang="en-US" sz="2400" dirty="0" smtClean="0"/>
              <a:t> children whose delivery is paid by Medicaid, regardless of mother’s immigration status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100" b="0" dirty="0" smtClean="0">
                <a:latin typeface="Arial" pitchFamily="34" charset="0"/>
                <a:cs typeface="Arial" pitchFamily="34" charset="0"/>
              </a:rPr>
              <a:t>AEMA - Alien Emergency </a:t>
            </a:r>
            <a:r>
              <a:rPr lang="en-US" sz="2800" b="0" dirty="0" smtClean="0">
                <a:latin typeface="Arial" pitchFamily="34" charset="0"/>
                <a:cs typeface="Arial" pitchFamily="34" charset="0"/>
              </a:rPr>
              <a:t>Medical Assistance</a:t>
            </a:r>
            <a:r>
              <a:rPr lang="en-US" sz="2200" b="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200" b="0" dirty="0" smtClean="0">
                <a:latin typeface="Arial" pitchFamily="34" charset="0"/>
                <a:cs typeface="Arial" pitchFamily="34" charset="0"/>
              </a:rPr>
            </a:br>
            <a:r>
              <a:rPr lang="en-US" sz="2200" b="0" dirty="0" smtClean="0">
                <a:latin typeface="Arial" pitchFamily="34" charset="0"/>
                <a:cs typeface="Arial" pitchFamily="34" charset="0"/>
              </a:rPr>
              <a:t>  Ohio Administrative Code 5101:1-41-20, effective 3/15/05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Special category of </a:t>
            </a:r>
            <a:r>
              <a:rPr lang="en-US" sz="2000" b="1" dirty="0" smtClean="0">
                <a:cs typeface="Arial" pitchFamily="34" charset="0"/>
              </a:rPr>
              <a:t>Medicaid </a:t>
            </a:r>
            <a:r>
              <a:rPr lang="en-US" sz="2000" dirty="0" smtClean="0">
                <a:cs typeface="Arial" pitchFamily="34" charset="0"/>
              </a:rPr>
              <a:t>for people not meeting Medicaid citizenship requirement 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Must be state resident 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Must be financially and categorically eligible for Medicaid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For non-citizens, </a:t>
            </a:r>
            <a:r>
              <a:rPr lang="en-US" sz="2000" b="1" dirty="0" smtClean="0">
                <a:cs typeface="Arial" pitchFamily="34" charset="0"/>
              </a:rPr>
              <a:t>regardless of immigration status, </a:t>
            </a:r>
            <a:r>
              <a:rPr lang="en-US" sz="2000" dirty="0" smtClean="0">
                <a:cs typeface="Arial" pitchFamily="34" charset="0"/>
              </a:rPr>
              <a:t>including legal residents, undocumented and visa holders  (Caution: Visa holders should consult immigration attorney)</a:t>
            </a:r>
          </a:p>
          <a:p>
            <a:pPr>
              <a:spcBef>
                <a:spcPts val="0"/>
              </a:spcBef>
              <a:buNone/>
            </a:pPr>
            <a:endParaRPr lang="en-US" sz="2000" dirty="0" smtClean="0"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cs typeface="Arial" pitchFamily="34" charset="0"/>
              </a:rPr>
              <a:t>Must have had an “emergency medical condition”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Enrolling for Insurance in the </a:t>
            </a:r>
            <a:br>
              <a:rPr lang="en-US" dirty="0" smtClean="0"/>
            </a:br>
            <a:r>
              <a:rPr lang="en-US" dirty="0" smtClean="0"/>
              <a:t>Exchange/Marketplace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don’t have coverage through Medicaid, Medicare or employer sponsored coverage, you go to the new marketplace, the “Exchange”</a:t>
            </a:r>
          </a:p>
          <a:p>
            <a:pPr lvl="1"/>
            <a:r>
              <a:rPr lang="en-US" dirty="0" smtClean="0"/>
              <a:t>Tax subsidies are available for people 138-400% FPL ( around 15,000-44,000)</a:t>
            </a:r>
          </a:p>
          <a:p>
            <a:pPr lvl="1"/>
            <a:r>
              <a:rPr lang="en-US" dirty="0" smtClean="0"/>
              <a:t>Small businesses purchase through Exchange – better coverage at lower cost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 Will Cover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525963"/>
          </a:xfrm>
        </p:spPr>
        <p:txBody>
          <a:bodyPr/>
          <a:lstStyle/>
          <a:p>
            <a:r>
              <a:rPr lang="en-US" dirty="0" err="1" smtClean="0"/>
              <a:t>Mediciad</a:t>
            </a:r>
            <a:r>
              <a:rPr lang="en-US" dirty="0" smtClean="0"/>
              <a:t> Expansion</a:t>
            </a:r>
          </a:p>
          <a:p>
            <a:r>
              <a:rPr lang="en-US" dirty="0" smtClean="0"/>
              <a:t>Status of Medicaid Expansion</a:t>
            </a:r>
          </a:p>
          <a:p>
            <a:r>
              <a:rPr lang="en-US" dirty="0" smtClean="0"/>
              <a:t>What this means for Hispanics in Ohio</a:t>
            </a:r>
          </a:p>
          <a:p>
            <a:r>
              <a:rPr lang="en-US" dirty="0" smtClean="0"/>
              <a:t>The Exchange and Hispanics in Ohio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F9B74D-31B3-4A13-B6C3-774723571A7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38914" name="Picture 2" descr="http://reddognews.com/wp-content/uploads/2010/11/Magnifying-Over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438400"/>
            <a:ext cx="2620175" cy="2600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3399"/>
                </a:solidFill>
              </a:rPr>
              <a:t>Federal Poverty Levels for 2013</a:t>
            </a:r>
            <a:endParaRPr lang="en-US" sz="2800" dirty="0">
              <a:solidFill>
                <a:srgbClr val="003399"/>
              </a:solidFill>
            </a:endParaRPr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7924800" y="6324600"/>
            <a:ext cx="685800" cy="381000"/>
          </a:xfrm>
        </p:spPr>
        <p:txBody>
          <a:bodyPr/>
          <a:lstStyle>
            <a:lvl1pPr algn="r">
              <a:defRPr sz="2400">
                <a:solidFill>
                  <a:srgbClr val="00339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EA7C8D44-3667-46F6-9772-CC52308E2A7F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"/>
          </p:nvPr>
        </p:nvGraphicFramePr>
        <p:xfrm>
          <a:off x="685800" y="1752603"/>
          <a:ext cx="7696200" cy="3962399"/>
        </p:xfrm>
        <a:graphic>
          <a:graphicData uri="http://schemas.openxmlformats.org/drawingml/2006/table">
            <a:tbl>
              <a:tblPr/>
              <a:tblGrid>
                <a:gridCol w="1539240"/>
                <a:gridCol w="1026160"/>
                <a:gridCol w="1026160"/>
                <a:gridCol w="1026160"/>
                <a:gridCol w="1026160"/>
                <a:gridCol w="1026160"/>
                <a:gridCol w="1026160"/>
              </a:tblGrid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Group Size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One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$11,490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$15,856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$17,235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$22,980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$34,470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$45,960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Two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15,510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21,404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23,265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46,530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$62,040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Three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19,530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26,951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29,295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39,060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58,590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$78,120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Four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23,550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32,499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35,325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70,650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$94,200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Five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27,570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38,047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41,355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55,140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82,710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$110,280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31,590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43,594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47,385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63,180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94,770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$126,360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www.healthcare.gov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Get Ready to Enroll</a:t>
            </a:r>
          </a:p>
          <a:p>
            <a:r>
              <a:rPr lang="en-US" dirty="0" smtClean="0"/>
              <a:t>Enrollment in the Marketplace starts in October 2013.</a:t>
            </a:r>
          </a:p>
          <a:p>
            <a:r>
              <a:rPr lang="en-US" dirty="0" smtClean="0"/>
              <a:t>Whether you’re uninsured, need insurance for your small business, or just want to explore your choices, the Health Insurance Marketplace can help you find a plan that’s right for you.</a:t>
            </a:r>
          </a:p>
          <a:p>
            <a:r>
              <a:rPr lang="en-US" b="1" dirty="0" smtClean="0">
                <a:hlinkClick r:id="rId2" action="ppaction://hlinkfile"/>
              </a:rPr>
              <a:t>Checklist for individuals &amp; families</a:t>
            </a:r>
            <a:endParaRPr lang="en-US" b="1" dirty="0" smtClean="0"/>
          </a:p>
          <a:p>
            <a:r>
              <a:rPr lang="en-US" dirty="0" smtClean="0"/>
              <a:t>Learn 7 things you can do NOW to get ready for enrollment through the Marketplace in October.</a:t>
            </a:r>
          </a:p>
          <a:p>
            <a:r>
              <a:rPr lang="en-US" b="1" dirty="0" smtClean="0">
                <a:hlinkClick r:id="rId3" action="ppaction://hlinkfile"/>
              </a:rPr>
              <a:t>Checklist for small businesses</a:t>
            </a:r>
            <a:endParaRPr lang="en-US" b="1" dirty="0" smtClean="0"/>
          </a:p>
          <a:p>
            <a:r>
              <a:rPr lang="en-US" dirty="0" smtClean="0"/>
              <a:t>If you’re a small business owner, you’ll be able to offer your employees new health plan choices through the Small Business Health Options Program (SHOP).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C8D44-3667-46F6-9772-CC52308E2A7F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Proponents Escalate the Campaign – What Can you do?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Letters to Editor</a:t>
            </a:r>
          </a:p>
          <a:p>
            <a:pPr eaLnBrk="1" hangingPunct="1"/>
            <a:r>
              <a:rPr lang="en-US" sz="2800" dirty="0" smtClean="0"/>
              <a:t>Stories in Media</a:t>
            </a:r>
          </a:p>
          <a:p>
            <a:pPr eaLnBrk="1" hangingPunct="1"/>
            <a:r>
              <a:rPr lang="en-US" sz="2800" dirty="0" smtClean="0"/>
              <a:t>Participate in our webinar to learn more</a:t>
            </a:r>
          </a:p>
          <a:p>
            <a:pPr eaLnBrk="1" hangingPunct="1"/>
            <a:r>
              <a:rPr lang="en-US" sz="2800" dirty="0" smtClean="0"/>
              <a:t>Events around state</a:t>
            </a:r>
          </a:p>
          <a:p>
            <a:pPr eaLnBrk="1" hangingPunct="1"/>
            <a:r>
              <a:rPr lang="en-US" sz="2800" dirty="0" smtClean="0"/>
              <a:t>Set up Community Forum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1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EB627B-84F8-419F-BA6F-F9E08C29D90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400" smtClean="0"/>
              <a:t>For more information: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3962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dirty="0" smtClean="0"/>
              <a:t>Visit our Medicaid Expansion Center</a:t>
            </a:r>
          </a:p>
          <a:p>
            <a:pPr eaLnBrk="1" hangingPunct="1">
              <a:buFont typeface="Arial" charset="0"/>
              <a:buNone/>
            </a:pPr>
            <a:endParaRPr lang="en-US" sz="1200" dirty="0" smtClean="0"/>
          </a:p>
          <a:p>
            <a:pPr eaLnBrk="1" hangingPunct="1">
              <a:buFont typeface="Arial" charset="0"/>
              <a:buNone/>
            </a:pPr>
            <a:r>
              <a:rPr lang="en-US" dirty="0" smtClean="0"/>
              <a:t>        “Like” Ohioans Support Medicaid</a:t>
            </a:r>
          </a:p>
          <a:p>
            <a:pPr eaLnBrk="1" hangingPunct="1">
              <a:buFont typeface="Arial" charset="0"/>
              <a:buNone/>
            </a:pPr>
            <a:r>
              <a:rPr lang="en-US" dirty="0" smtClean="0"/>
              <a:t>Expansion on </a:t>
            </a:r>
            <a:r>
              <a:rPr lang="en-US" dirty="0" err="1" smtClean="0"/>
              <a:t>Facebook</a:t>
            </a:r>
            <a:endParaRPr lang="en-US" dirty="0" smtClean="0"/>
          </a:p>
          <a:p>
            <a:pPr eaLnBrk="1" hangingPunct="1">
              <a:buFont typeface="Arial" charset="0"/>
              <a:buNone/>
            </a:pPr>
            <a:endParaRPr lang="en-US" sz="1200" dirty="0" smtClean="0"/>
          </a:p>
          <a:p>
            <a:pPr eaLnBrk="1" hangingPunct="1">
              <a:buFont typeface="Arial" charset="0"/>
              <a:buNone/>
            </a:pPr>
            <a:r>
              <a:rPr lang="en-US" dirty="0" smtClean="0"/>
              <a:t>Join our email list</a:t>
            </a:r>
          </a:p>
          <a:p>
            <a:pPr eaLnBrk="1" hangingPunct="1"/>
            <a:r>
              <a:rPr lang="en-US" sz="2400" dirty="0" smtClean="0"/>
              <a:t>Email rdillow@uhcanohio.org to join Ohio Consumers for Health Coverage’s email list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fld id="{8879130A-1F30-4E41-BAC5-5E89AAB10911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 algn="l"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z="1200" dirty="0" smtClean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54277" name="Picture 4" descr="Medicaid Expansion Center 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41433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5" descr="facebook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8194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9" name="TextBox 7"/>
          <p:cNvSpPr txBox="1">
            <a:spLocks noChangeArrowheads="1"/>
          </p:cNvSpPr>
          <p:nvPr/>
        </p:nvSpPr>
        <p:spPr bwMode="auto">
          <a:xfrm>
            <a:off x="4648200" y="1752600"/>
            <a:ext cx="304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09024E"/>
                </a:solidFill>
                <a:latin typeface="Book Antiqua" pitchFamily="18" charset="0"/>
              </a:rPr>
              <a:t>http://bit.ly/MECenter</a:t>
            </a:r>
            <a:endParaRPr lang="en-US" dirty="0">
              <a:solidFill>
                <a:srgbClr val="09024E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smtClean="0"/>
              <a:t>What is Medicaid?	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5410200" cy="3352800"/>
          </a:xfrm>
        </p:spPr>
        <p:txBody>
          <a:bodyPr/>
          <a:lstStyle/>
          <a:p>
            <a:pPr eaLnBrk="1" hangingPunct="1"/>
            <a:r>
              <a:rPr lang="en-US" sz="2800" smtClean="0"/>
              <a:t>Federal/State program providing </a:t>
            </a:r>
            <a:r>
              <a:rPr lang="en-US" sz="2800" u="sng" smtClean="0"/>
              <a:t>comprehensive</a:t>
            </a:r>
            <a:r>
              <a:rPr lang="en-US" sz="2800" smtClean="0"/>
              <a:t> health coverage</a:t>
            </a:r>
          </a:p>
          <a:p>
            <a:pPr eaLnBrk="1" hangingPunct="1"/>
            <a:r>
              <a:rPr lang="en-US" sz="2800" smtClean="0"/>
              <a:t>Covers certain groups: kids, pregnant women, parents, totally disabled, and older adults needing long term care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6553200" y="6248400"/>
            <a:ext cx="2133600" cy="365125"/>
          </a:xfr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CF92F8-6705-4E1F-9C4B-8D6BC84B0A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 smtClean="0"/>
          </a:p>
        </p:txBody>
      </p:sp>
      <p:pic>
        <p:nvPicPr>
          <p:cNvPr id="7173" name="Picture 6" descr="http://johnziraldo.files.wordpress.com/2010/02/safety_ne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438400"/>
            <a:ext cx="32226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Affordable Care Act (ACA) and Medicaid Expansion 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191000" y="1600200"/>
            <a:ext cx="4495800" cy="4525963"/>
          </a:xfrm>
        </p:spPr>
        <p:txBody>
          <a:bodyPr/>
          <a:lstStyle/>
          <a:p>
            <a:pPr eaLnBrk="1" hangingPunct="1"/>
            <a:r>
              <a:rPr lang="en-US" sz="2800" smtClean="0"/>
              <a:t>Expansion of Medicaid is one way the ACA expands coverage.</a:t>
            </a:r>
          </a:p>
          <a:p>
            <a:pPr eaLnBrk="1" hangingPunct="1">
              <a:buFont typeface="Arial" charset="0"/>
              <a:buNone/>
            </a:pPr>
            <a:endParaRPr lang="en-US" sz="2800" smtClean="0"/>
          </a:p>
          <a:p>
            <a:pPr eaLnBrk="1" hangingPunct="1"/>
            <a:r>
              <a:rPr lang="en-US" sz="2800" smtClean="0"/>
              <a:t>Under the Medicaid Expansion, ALL adults under age 65 who make under 138% Federal Poverty Level are newly eligible for Medicaid. 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BB5777-3529-4D00-B383-455647E0D2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pic>
        <p:nvPicPr>
          <p:cNvPr id="8197" name="Picture 8" descr="http://www.nhregister.com/content/articles/2010/03/23/news/doc4ba8e6d231f4d307895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397192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People Who Will Be Newly Eligible for Medicaid </a:t>
            </a:r>
          </a:p>
        </p:txBody>
      </p:sp>
      <p:sp>
        <p:nvSpPr>
          <p:cNvPr id="13315" name="Slide Number Placeholder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CC6DCA-D3DA-483C-8407-60886C19BF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pic>
        <p:nvPicPr>
          <p:cNvPr id="13316" name="Picture 2" descr="http://www.wbcjax.com/clientimages/50777/adult/20somthing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524000"/>
            <a:ext cx="3030538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http://www.summithomes.com/blog/wp-content/uploads/2011/11/Active-+55-Adult-Cou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038600"/>
            <a:ext cx="31019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4" descr="http://www.yellowbrickroad.com/follow/wp-content/uploads/2011/03/fast-food-jobs-300x2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3962400"/>
            <a:ext cx="30622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1219200" y="3429000"/>
            <a:ext cx="7696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rgbClr val="09024E"/>
                </a:solidFill>
                <a:latin typeface="Book Antiqua" pitchFamily="18" charset="0"/>
              </a:rPr>
              <a:t>Over 275,000 Ohioans in the next two years!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Would be Covered?</a:t>
            </a:r>
          </a:p>
        </p:txBody>
      </p:sp>
      <p:sp>
        <p:nvSpPr>
          <p:cNvPr id="2" name="Slide Number Placeholder 7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D9628A-5C77-4E33-8D16-81B3D7DCBD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12293" name="Content Placeholder 2"/>
          <p:cNvSpPr txBox="1">
            <a:spLocks/>
          </p:cNvSpPr>
          <p:nvPr/>
        </p:nvSpPr>
        <p:spPr bwMode="auto">
          <a:xfrm flipV="1">
            <a:off x="9448800" y="5303521"/>
            <a:ext cx="4069082" cy="12191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Font typeface="Arial" charset="0"/>
              <a:buNone/>
            </a:pPr>
            <a:endParaRPr lang="en-US" sz="2800" dirty="0">
              <a:latin typeface="Book Antiqu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r>
              <a:rPr lang="en-US" dirty="0" smtClean="0"/>
              <a:t>Parents with incomes 91-138% FPL</a:t>
            </a:r>
          </a:p>
          <a:p>
            <a:r>
              <a:rPr lang="en-US" dirty="0" smtClean="0"/>
              <a:t>People working in low-wage jobs that don’t offer health insurance – personal care aides, child care workers, food service workers, etc.</a:t>
            </a:r>
          </a:p>
          <a:p>
            <a:r>
              <a:rPr lang="en-US" dirty="0" smtClean="0"/>
              <a:t>People suffering from serious mental health and addictions, other serious health issues</a:t>
            </a:r>
          </a:p>
          <a:p>
            <a:r>
              <a:rPr lang="en-US" dirty="0" smtClean="0"/>
              <a:t>26,000 Ohio veterans</a:t>
            </a:r>
          </a:p>
          <a:p>
            <a:r>
              <a:rPr lang="en-US" dirty="0" smtClean="0"/>
              <a:t>Retirees under 65 on fixed incomes</a:t>
            </a:r>
          </a:p>
          <a:p>
            <a:endParaRPr lang="en-US" dirty="0" smtClean="0"/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56902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Who Would be Covered?</a:t>
            </a: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1584325"/>
            <a:ext cx="5048250" cy="3216275"/>
          </a:xfrm>
        </p:spPr>
      </p:pic>
      <p:sp>
        <p:nvSpPr>
          <p:cNvPr id="2" name="Slide Number Placeholder 7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D9628A-5C77-4E33-8D16-81B3D7DCBD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12293" name="Content Placeholder 2"/>
          <p:cNvSpPr txBox="1">
            <a:spLocks/>
          </p:cNvSpPr>
          <p:nvPr/>
        </p:nvSpPr>
        <p:spPr bwMode="auto">
          <a:xfrm>
            <a:off x="533400" y="4800600"/>
            <a:ext cx="8153400" cy="1371600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Font typeface="Arial" charset="0"/>
              <a:buNone/>
            </a:pPr>
            <a:r>
              <a:rPr lang="en-US" sz="2800">
                <a:latin typeface="Book Antiqua" pitchFamily="18" charset="0"/>
              </a:rPr>
              <a:t>Affordable Care Act expands Medicaid coverage to ANYONE under age 65 with incomes below 138% Federal Poverty Level (FPL)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Medicaid Expansion is Up in the Air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733800" y="1600200"/>
            <a:ext cx="4953000" cy="4525963"/>
          </a:xfrm>
        </p:spPr>
        <p:txBody>
          <a:bodyPr/>
          <a:lstStyle/>
          <a:p>
            <a:pPr eaLnBrk="1" hangingPunct="1"/>
            <a:r>
              <a:rPr lang="en-US" sz="2700" dirty="0" smtClean="0"/>
              <a:t>Unprecedented support</a:t>
            </a:r>
          </a:p>
          <a:p>
            <a:pPr lvl="1" eaLnBrk="1" hangingPunct="1"/>
            <a:r>
              <a:rPr lang="en-US" sz="2700" dirty="0" smtClean="0"/>
              <a:t>Ohio Alliance for Health Transformation</a:t>
            </a:r>
          </a:p>
          <a:p>
            <a:pPr lvl="1" eaLnBrk="1" hangingPunct="1"/>
            <a:r>
              <a:rPr lang="en-US" sz="2700" dirty="0" smtClean="0"/>
              <a:t>Regional Medicaid Expansion coalitions</a:t>
            </a:r>
          </a:p>
          <a:p>
            <a:pPr lvl="1" eaLnBrk="1" hangingPunct="1"/>
            <a:r>
              <a:rPr lang="en-US" sz="2700" dirty="0" smtClean="0"/>
              <a:t>Every imaginable stakeholder group</a:t>
            </a:r>
          </a:p>
          <a:p>
            <a:pPr eaLnBrk="1" hangingPunct="1"/>
            <a:r>
              <a:rPr lang="en-US" sz="2700" dirty="0" smtClean="0"/>
              <a:t>But, Ohio General Assembly left it out of state budget</a:t>
            </a:r>
          </a:p>
          <a:p>
            <a:pPr lvl="1" eaLnBrk="1" hangingPunct="1"/>
            <a:endParaRPr lang="en-US" sz="2700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14F088-3BBD-47A0-8DD1-E56F5F6D02B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/>
          </a:p>
        </p:txBody>
      </p:sp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514600"/>
            <a:ext cx="28670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9222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10000" cy="1143000"/>
          </a:xfrm>
        </p:spPr>
        <p:txBody>
          <a:bodyPr/>
          <a:lstStyle/>
          <a:p>
            <a:pPr eaLnBrk="1" hangingPunct="1"/>
            <a:r>
              <a:rPr lang="en-US" sz="2800" smtClean="0"/>
              <a:t>Who Pays for Current Ohio Medicaid?</a:t>
            </a: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1F012-4CEE-4788-AC56-E37E5E953F1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57200" y="1905000"/>
          <a:ext cx="3886200" cy="4119839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914400"/>
                <a:gridCol w="1066800"/>
                <a:gridCol w="1905000"/>
              </a:tblGrid>
              <a:tr h="1026119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Year</a:t>
                      </a:r>
                      <a:endParaRPr lang="en-US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Ohio’s</a:t>
                      </a:r>
                    </a:p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Cost</a:t>
                      </a:r>
                      <a:endParaRPr lang="en-US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Federal Government’s Cost</a:t>
                      </a:r>
                      <a:endParaRPr lang="en-US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2007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40.34% 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dirty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59.66%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2008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39.21%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60.79%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2009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27.66%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dirty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72.34%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2010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26.53%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73.47%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2011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36.31%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63.69%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2012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35.85%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64.15%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0422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2013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36.42%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000" b="0" dirty="0">
                          <a:latin typeface="Book Antiqua" pitchFamily="18" charset="0"/>
                          <a:ea typeface="Calibri"/>
                          <a:cs typeface="Arial" pitchFamily="34" charset="0"/>
                        </a:rPr>
                        <a:t>63.58%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4800600" y="1905000"/>
          <a:ext cx="3886200" cy="411480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914400"/>
                <a:gridCol w="1066800"/>
                <a:gridCol w="1905000"/>
              </a:tblGrid>
              <a:tr h="1095068"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Year</a:t>
                      </a:r>
                      <a:endParaRPr lang="en-US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Ohio’s</a:t>
                      </a:r>
                    </a:p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 Cost</a:t>
                      </a:r>
                      <a:endParaRPr lang="en-US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Book Antiqua" pitchFamily="18" charset="0"/>
                        </a:rPr>
                        <a:t>Federal Government’s Cost</a:t>
                      </a:r>
                      <a:endParaRPr lang="en-US" sz="2000" dirty="0">
                        <a:solidFill>
                          <a:schemeClr val="tx1"/>
                        </a:solidFill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2014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100%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2015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100%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2016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100%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2017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5%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95%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2018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6%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94%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2019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7%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93%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  <a:tr h="431391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2020+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10%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Book Antiqua" pitchFamily="18" charset="0"/>
                        </a:rPr>
                        <a:t>90%</a:t>
                      </a:r>
                      <a:endParaRPr lang="en-US" sz="2000" dirty="0">
                        <a:latin typeface="Book Antiqua" pitchFamily="18" charset="0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  <a:alpha val="2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4800600" y="304800"/>
            <a:ext cx="3810000" cy="1143000"/>
          </a:xfrm>
          <a:prstGeom prst="rect">
            <a:avLst/>
          </a:prstGeom>
          <a:ln w="69850">
            <a:solidFill>
              <a:srgbClr val="09024E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9024E"/>
                </a:solidFill>
                <a:latin typeface="Book Antiqua" pitchFamily="18" charset="0"/>
                <a:ea typeface="+mj-ea"/>
                <a:cs typeface="+mj-cs"/>
              </a:rPr>
              <a:t>Who Pays for Medicaid Expansion?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12537</TotalTime>
  <Words>1170</Words>
  <Application>Microsoft Office PowerPoint</Application>
  <PresentationFormat>On-screen Show (4:3)</PresentationFormat>
  <Paragraphs>256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Medicaid Expansion in Ohio How it Impacts Hispanic Communities</vt:lpstr>
      <vt:lpstr>What I Will Cover Today</vt:lpstr>
      <vt:lpstr>What is Medicaid? </vt:lpstr>
      <vt:lpstr>Affordable Care Act (ACA) and Medicaid Expansion </vt:lpstr>
      <vt:lpstr>People Who Will Be Newly Eligible for Medicaid </vt:lpstr>
      <vt:lpstr>Who Would be Covered?</vt:lpstr>
      <vt:lpstr>Who Would be Covered?</vt:lpstr>
      <vt:lpstr>Medicaid Expansion is Up in the Air</vt:lpstr>
      <vt:lpstr>Who Pays for Current Ohio Medicaid?</vt:lpstr>
      <vt:lpstr>Benefits of Medicaid Expansion</vt:lpstr>
      <vt:lpstr>Consequences of Not Expanding Medicaid</vt:lpstr>
      <vt:lpstr>Medicaid for Immigrants - General  Rule</vt:lpstr>
      <vt:lpstr>Immigrants Eligible for Medicaid who entered after 8/22/96</vt:lpstr>
      <vt:lpstr>Immigrants entering after 8/22/96: special Ohio problem</vt:lpstr>
      <vt:lpstr>Immigrants not eligible for Medicaid (except Alien Emergency Medical Assistance)</vt:lpstr>
      <vt:lpstr>Immigrant Kids Eligible for Medicaid</vt:lpstr>
      <vt:lpstr>All Low-Income Newborns Receive Equal Access to Medicaid</vt:lpstr>
      <vt:lpstr>AEMA - Alien Emergency Medical Assistance   Ohio Administrative Code 5101:1-41-20, effective 3/15/05</vt:lpstr>
      <vt:lpstr>Enrolling for Insurance in the  Exchange/Marketplace</vt:lpstr>
      <vt:lpstr>Federal Poverty Levels for 2013</vt:lpstr>
      <vt:lpstr>www.healthcare.gov</vt:lpstr>
      <vt:lpstr>Proponents Escalate the Campaign – What Can you do?</vt:lpstr>
      <vt:lpstr>For more information: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Alyssa N. Chenault</dc:creator>
  <cp:lastModifiedBy>Stevens, Nolan</cp:lastModifiedBy>
  <cp:revision>306</cp:revision>
  <dcterms:created xsi:type="dcterms:W3CDTF">2013-03-12T17:06:32Z</dcterms:created>
  <dcterms:modified xsi:type="dcterms:W3CDTF">2013-08-08T18:29:55Z</dcterms:modified>
</cp:coreProperties>
</file>